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jpeg" Type="http://schemas.openxmlformats.org/officeDocument/2006/relationships/image"/><Relationship Id="rId5"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jpeg" Type="http://schemas.openxmlformats.org/officeDocument/2006/relationships/image"/><Relationship Id="rId8"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526" t="0" r="875" b="0"/>
          <a:stretch>
            <a:fillRect/>
          </a:stretch>
        </p:blipFill>
        <p:spPr>
          <a:xfrm flipH="false" flipV="false" rot="0">
            <a:off x="12615980" y="3116002"/>
            <a:ext cx="5503838" cy="4422499"/>
          </a:xfrm>
          <a:prstGeom prst="rect">
            <a:avLst/>
          </a:prstGeom>
        </p:spPr>
      </p:pic>
      <p:pic>
        <p:nvPicPr>
          <p:cNvPr name="Picture 3" id="3"/>
          <p:cNvPicPr>
            <a:picLocks noChangeAspect="true"/>
          </p:cNvPicPr>
          <p:nvPr/>
        </p:nvPicPr>
        <p:blipFill>
          <a:blip r:embed="rId3"/>
          <a:srcRect l="0" t="5937" r="0" b="11183"/>
          <a:stretch>
            <a:fillRect/>
          </a:stretch>
        </p:blipFill>
        <p:spPr>
          <a:xfrm flipH="false" flipV="false" rot="0">
            <a:off x="13025293" y="3325000"/>
            <a:ext cx="4685213" cy="2588683"/>
          </a:xfrm>
          <a:prstGeom prst="rect">
            <a:avLst/>
          </a:prstGeom>
        </p:spPr>
      </p:pic>
      <p:grpSp>
        <p:nvGrpSpPr>
          <p:cNvPr name="Group 4" id="4"/>
          <p:cNvGrpSpPr/>
          <p:nvPr/>
        </p:nvGrpSpPr>
        <p:grpSpPr>
          <a:xfrm rot="0">
            <a:off x="1028700" y="2507616"/>
            <a:ext cx="10742431" cy="5271768"/>
            <a:chOff x="0" y="0"/>
            <a:chExt cx="14323241" cy="7029024"/>
          </a:xfrm>
        </p:grpSpPr>
        <p:sp>
          <p:nvSpPr>
            <p:cNvPr name="TextBox 5" id="5"/>
            <p:cNvSpPr txBox="true"/>
            <p:nvPr/>
          </p:nvSpPr>
          <p:spPr>
            <a:xfrm rot="0">
              <a:off x="0" y="6494990"/>
              <a:ext cx="14323241" cy="534034"/>
            </a:xfrm>
            <a:prstGeom prst="rect">
              <a:avLst/>
            </a:prstGeom>
          </p:spPr>
          <p:txBody>
            <a:bodyPr anchor="t" rtlCol="false" tIns="0" lIns="0" bIns="0" rIns="0">
              <a:spAutoFit/>
            </a:bodyPr>
            <a:lstStyle/>
            <a:p>
              <a:pPr>
                <a:lnSpc>
                  <a:spcPts val="3450"/>
                </a:lnSpc>
              </a:pPr>
            </a:p>
          </p:txBody>
        </p:sp>
        <p:sp>
          <p:nvSpPr>
            <p:cNvPr name="TextBox 6" id="6"/>
            <p:cNvSpPr txBox="true"/>
            <p:nvPr/>
          </p:nvSpPr>
          <p:spPr>
            <a:xfrm rot="0">
              <a:off x="0" y="228600"/>
              <a:ext cx="14323241" cy="6269565"/>
            </a:xfrm>
            <a:prstGeom prst="rect">
              <a:avLst/>
            </a:prstGeom>
          </p:spPr>
          <p:txBody>
            <a:bodyPr anchor="t" rtlCol="false" tIns="0" lIns="0" bIns="0" rIns="0">
              <a:spAutoFit/>
            </a:bodyPr>
            <a:lstStyle/>
            <a:p>
              <a:pPr>
                <a:lnSpc>
                  <a:spcPts val="9024"/>
                </a:lnSpc>
              </a:pPr>
              <a:r>
                <a:rPr lang="en-US" spc="-474" sz="9499">
                  <a:solidFill>
                    <a:srgbClr val="000000"/>
                  </a:solidFill>
                  <a:latin typeface="DM Sans Bold"/>
                </a:rPr>
                <a:t>“LECTO DE PSICOPATOLOGÍAS (DEPRESIÓN)”</a:t>
              </a:r>
            </a:p>
            <a:p>
              <a:pPr>
                <a:lnSpc>
                  <a:spcPts val="9024"/>
                </a:lnSpc>
              </a:pPr>
            </a:p>
          </p:txBody>
        </p:sp>
      </p:grpSp>
      <p:pic>
        <p:nvPicPr>
          <p:cNvPr name="Picture 7" id="7"/>
          <p:cNvPicPr>
            <a:picLocks noChangeAspect="true"/>
          </p:cNvPicPr>
          <p:nvPr/>
        </p:nvPicPr>
        <p:blipFill>
          <a:blip r:embed="rId4"/>
          <a:srcRect l="0" t="0" r="0" b="0"/>
          <a:stretch>
            <a:fillRect/>
          </a:stretch>
        </p:blipFill>
        <p:spPr>
          <a:xfrm flipH="false" flipV="false" rot="0">
            <a:off x="15868464" y="110153"/>
            <a:ext cx="2031609" cy="1837093"/>
          </a:xfrm>
          <a:prstGeom prst="rect">
            <a:avLst/>
          </a:prstGeom>
        </p:spPr>
      </p:pic>
      <p:grpSp>
        <p:nvGrpSpPr>
          <p:cNvPr name="Group 8" id="8"/>
          <p:cNvGrpSpPr/>
          <p:nvPr/>
        </p:nvGrpSpPr>
        <p:grpSpPr>
          <a:xfrm rot="0">
            <a:off x="1028700" y="1028700"/>
            <a:ext cx="1572441" cy="547539"/>
            <a:chOff x="0" y="0"/>
            <a:chExt cx="2096588" cy="730051"/>
          </a:xfrm>
        </p:grpSpPr>
        <p:sp>
          <p:nvSpPr>
            <p:cNvPr name="TextBox 9" id="9"/>
            <p:cNvSpPr txBox="true"/>
            <p:nvPr/>
          </p:nvSpPr>
          <p:spPr>
            <a:xfrm rot="0">
              <a:off x="0" y="-38100"/>
              <a:ext cx="2096588" cy="352212"/>
            </a:xfrm>
            <a:prstGeom prst="rect">
              <a:avLst/>
            </a:prstGeom>
          </p:spPr>
          <p:txBody>
            <a:bodyPr anchor="t" rtlCol="false" tIns="0" lIns="0" bIns="0" rIns="0">
              <a:spAutoFit/>
            </a:bodyPr>
            <a:lstStyle/>
            <a:p>
              <a:pPr algn="just">
                <a:lnSpc>
                  <a:spcPts val="2240"/>
                </a:lnSpc>
              </a:pPr>
              <a:r>
                <a:rPr lang="en-US" spc="80" sz="1600">
                  <a:solidFill>
                    <a:srgbClr val="FF66C4"/>
                  </a:solidFill>
                  <a:latin typeface="DM Sans Bold"/>
                </a:rPr>
                <a:t>FECHA</a:t>
              </a:r>
            </a:p>
          </p:txBody>
        </p:sp>
        <p:sp>
          <p:nvSpPr>
            <p:cNvPr name="TextBox 10" id="10"/>
            <p:cNvSpPr txBox="true"/>
            <p:nvPr/>
          </p:nvSpPr>
          <p:spPr>
            <a:xfrm rot="0">
              <a:off x="0" y="377840"/>
              <a:ext cx="2096588" cy="352212"/>
            </a:xfrm>
            <a:prstGeom prst="rect">
              <a:avLst/>
            </a:prstGeom>
          </p:spPr>
          <p:txBody>
            <a:bodyPr anchor="t" rtlCol="false" tIns="0" lIns="0" bIns="0" rIns="0">
              <a:spAutoFit/>
            </a:bodyPr>
            <a:lstStyle/>
            <a:p>
              <a:pPr algn="just">
                <a:lnSpc>
                  <a:spcPts val="2240"/>
                </a:lnSpc>
              </a:pPr>
              <a:r>
                <a:rPr lang="en-US" sz="1600">
                  <a:solidFill>
                    <a:srgbClr val="000000"/>
                  </a:solidFill>
                  <a:latin typeface="DM Sans"/>
                </a:rPr>
                <a:t>21-2-2022</a:t>
              </a:r>
            </a:p>
          </p:txBody>
        </p:sp>
      </p:grpSp>
      <p:grpSp>
        <p:nvGrpSpPr>
          <p:cNvPr name="Group 11" id="11"/>
          <p:cNvGrpSpPr/>
          <p:nvPr/>
        </p:nvGrpSpPr>
        <p:grpSpPr>
          <a:xfrm rot="0">
            <a:off x="2601141" y="1028700"/>
            <a:ext cx="2754724" cy="547539"/>
            <a:chOff x="0" y="0"/>
            <a:chExt cx="3672966" cy="730051"/>
          </a:xfrm>
        </p:grpSpPr>
        <p:sp>
          <p:nvSpPr>
            <p:cNvPr name="TextBox 12" id="12"/>
            <p:cNvSpPr txBox="true"/>
            <p:nvPr/>
          </p:nvSpPr>
          <p:spPr>
            <a:xfrm rot="0">
              <a:off x="0" y="-38100"/>
              <a:ext cx="3672966" cy="352212"/>
            </a:xfrm>
            <a:prstGeom prst="rect">
              <a:avLst/>
            </a:prstGeom>
          </p:spPr>
          <p:txBody>
            <a:bodyPr anchor="t" rtlCol="false" tIns="0" lIns="0" bIns="0" rIns="0">
              <a:spAutoFit/>
            </a:bodyPr>
            <a:lstStyle/>
            <a:p>
              <a:pPr algn="just">
                <a:lnSpc>
                  <a:spcPts val="2240"/>
                </a:lnSpc>
              </a:pPr>
              <a:r>
                <a:rPr lang="en-US" spc="80" sz="1600">
                  <a:solidFill>
                    <a:srgbClr val="FF66C4"/>
                  </a:solidFill>
                  <a:latin typeface="DM Sans Bold"/>
                </a:rPr>
                <a:t>GRUPO</a:t>
              </a:r>
            </a:p>
          </p:txBody>
        </p:sp>
        <p:sp>
          <p:nvSpPr>
            <p:cNvPr name="TextBox 13" id="13"/>
            <p:cNvSpPr txBox="true"/>
            <p:nvPr/>
          </p:nvSpPr>
          <p:spPr>
            <a:xfrm rot="0">
              <a:off x="0" y="377840"/>
              <a:ext cx="3672966" cy="352212"/>
            </a:xfrm>
            <a:prstGeom prst="rect">
              <a:avLst/>
            </a:prstGeom>
          </p:spPr>
          <p:txBody>
            <a:bodyPr anchor="t" rtlCol="false" tIns="0" lIns="0" bIns="0" rIns="0">
              <a:spAutoFit/>
            </a:bodyPr>
            <a:lstStyle/>
            <a:p>
              <a:pPr algn="just">
                <a:lnSpc>
                  <a:spcPts val="2240"/>
                </a:lnSpc>
              </a:pPr>
              <a:r>
                <a:rPr lang="en-US" sz="1600">
                  <a:solidFill>
                    <a:srgbClr val="000000"/>
                  </a:solidFill>
                  <a:latin typeface="DM Sans"/>
                </a:rPr>
                <a:t>#5</a:t>
              </a:r>
            </a:p>
          </p:txBody>
        </p:sp>
      </p:grpSp>
      <p:grpSp>
        <p:nvGrpSpPr>
          <p:cNvPr name="Group 14" id="14"/>
          <p:cNvGrpSpPr/>
          <p:nvPr/>
        </p:nvGrpSpPr>
        <p:grpSpPr>
          <a:xfrm rot="0">
            <a:off x="1028700" y="8434536"/>
            <a:ext cx="8115300" cy="823764"/>
            <a:chOff x="0" y="0"/>
            <a:chExt cx="10820400" cy="1098351"/>
          </a:xfrm>
        </p:grpSpPr>
        <p:sp>
          <p:nvSpPr>
            <p:cNvPr name="TextBox 15" id="15"/>
            <p:cNvSpPr txBox="true"/>
            <p:nvPr/>
          </p:nvSpPr>
          <p:spPr>
            <a:xfrm rot="0">
              <a:off x="0" y="-38100"/>
              <a:ext cx="10820400" cy="352212"/>
            </a:xfrm>
            <a:prstGeom prst="rect">
              <a:avLst/>
            </a:prstGeom>
          </p:spPr>
          <p:txBody>
            <a:bodyPr anchor="t" rtlCol="false" tIns="0" lIns="0" bIns="0" rIns="0">
              <a:spAutoFit/>
            </a:bodyPr>
            <a:lstStyle/>
            <a:p>
              <a:pPr algn="just">
                <a:lnSpc>
                  <a:spcPts val="2240"/>
                </a:lnSpc>
              </a:pPr>
              <a:r>
                <a:rPr lang="en-US" spc="80" sz="1600">
                  <a:solidFill>
                    <a:srgbClr val="FF66C4"/>
                  </a:solidFill>
                  <a:latin typeface="DM Sans Bold"/>
                </a:rPr>
                <a:t>MATERIAS </a:t>
              </a:r>
            </a:p>
          </p:txBody>
        </p:sp>
        <p:sp>
          <p:nvSpPr>
            <p:cNvPr name="TextBox 16" id="16"/>
            <p:cNvSpPr txBox="true"/>
            <p:nvPr/>
          </p:nvSpPr>
          <p:spPr>
            <a:xfrm rot="0">
              <a:off x="0" y="377840"/>
              <a:ext cx="10820400" cy="720512"/>
            </a:xfrm>
            <a:prstGeom prst="rect">
              <a:avLst/>
            </a:prstGeom>
          </p:spPr>
          <p:txBody>
            <a:bodyPr anchor="t" rtlCol="false" tIns="0" lIns="0" bIns="0" rIns="0">
              <a:spAutoFit/>
            </a:bodyPr>
            <a:lstStyle/>
            <a:p>
              <a:pPr algn="just">
                <a:lnSpc>
                  <a:spcPts val="2240"/>
                </a:lnSpc>
              </a:pPr>
              <a:r>
                <a:rPr lang="en-US" sz="1600">
                  <a:solidFill>
                    <a:srgbClr val="000000"/>
                  </a:solidFill>
                  <a:latin typeface="DM Sans"/>
                </a:rPr>
                <a:t>Fundamentos de Programación</a:t>
              </a:r>
            </a:p>
            <a:p>
              <a:pPr algn="just">
                <a:lnSpc>
                  <a:spcPts val="2240"/>
                </a:lnSpc>
              </a:pPr>
              <a:r>
                <a:rPr lang="en-US" sz="1600">
                  <a:solidFill>
                    <a:srgbClr val="000000"/>
                  </a:solidFill>
                  <a:latin typeface="DM Sans"/>
                </a:rPr>
                <a:t>Fundamentos de la Ingeniería de Software</a:t>
              </a:r>
            </a:p>
          </p:txBody>
        </p:sp>
      </p:grpSp>
      <p:grpSp>
        <p:nvGrpSpPr>
          <p:cNvPr name="Group 17" id="17"/>
          <p:cNvGrpSpPr/>
          <p:nvPr/>
        </p:nvGrpSpPr>
        <p:grpSpPr>
          <a:xfrm rot="0">
            <a:off x="93803" y="0"/>
            <a:ext cx="18288000" cy="10287000"/>
            <a:chOff x="0" y="0"/>
            <a:chExt cx="6186311" cy="3479800"/>
          </a:xfrm>
        </p:grpSpPr>
        <p:sp>
          <p:nvSpPr>
            <p:cNvPr name="Freeform 18" id="18"/>
            <p:cNvSpPr/>
            <p:nvPr/>
          </p:nvSpPr>
          <p:spPr>
            <a:xfrm>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Tree>
  </p:cSld>
  <p:clrMapOvr>
    <a:masterClrMapping/>
  </p:clrMapOvr>
</p:sld>
</file>

<file path=ppt/slides/slide10.xml><?xml version="1.0" encoding="utf-8"?>
<p:sld xmlns:p="http://schemas.openxmlformats.org/presentationml/2006/main" xmlns:a="http://schemas.openxmlformats.org/drawingml/2006/main">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1028700" y="4545291"/>
            <a:ext cx="4934233" cy="2739389"/>
            <a:chOff x="0" y="0"/>
            <a:chExt cx="6578977" cy="3652519"/>
          </a:xfrm>
        </p:grpSpPr>
        <p:sp>
          <p:nvSpPr>
            <p:cNvPr name="TextBox 5" id="5"/>
            <p:cNvSpPr txBox="true"/>
            <p:nvPr/>
          </p:nvSpPr>
          <p:spPr>
            <a:xfrm rot="0">
              <a:off x="0" y="2102908"/>
              <a:ext cx="6578977" cy="503131"/>
            </a:xfrm>
            <a:prstGeom prst="rect">
              <a:avLst/>
            </a:prstGeom>
          </p:spPr>
          <p:txBody>
            <a:bodyPr anchor="t" rtlCol="false" tIns="0" lIns="0" bIns="0" rIns="0">
              <a:spAutoFit/>
            </a:bodyPr>
            <a:lstStyle/>
            <a:p>
              <a:pPr>
                <a:lnSpc>
                  <a:spcPts val="3220"/>
                </a:lnSpc>
              </a:pPr>
              <a:r>
                <a:rPr lang="en-US" spc="-46" sz="2300">
                  <a:solidFill>
                    <a:srgbClr val="000000"/>
                  </a:solidFill>
                  <a:latin typeface="DM Sans Bold"/>
                </a:rPr>
                <a:t>Costos</a:t>
              </a:r>
            </a:p>
          </p:txBody>
        </p:sp>
        <p:sp>
          <p:nvSpPr>
            <p:cNvPr name="TextBox 6" id="6"/>
            <p:cNvSpPr txBox="true"/>
            <p:nvPr/>
          </p:nvSpPr>
          <p:spPr>
            <a:xfrm rot="0">
              <a:off x="0" y="2685414"/>
              <a:ext cx="6578977" cy="967105"/>
            </a:xfrm>
            <a:prstGeom prst="rect">
              <a:avLst/>
            </a:prstGeom>
          </p:spPr>
          <p:txBody>
            <a:bodyPr anchor="t" rtlCol="false" tIns="0" lIns="0" bIns="0" rIns="0">
              <a:spAutoFit/>
            </a:bodyPr>
            <a:lstStyle/>
            <a:p>
              <a:pPr algn="just">
                <a:lnSpc>
                  <a:spcPts val="2940"/>
                </a:lnSpc>
              </a:pPr>
              <a:r>
                <a:rPr lang="en-US" sz="2100">
                  <a:solidFill>
                    <a:srgbClr val="737373"/>
                  </a:solidFill>
                  <a:latin typeface="DM Sans"/>
                </a:rPr>
                <a:t>Se tiene 0 costos ya que se uso computadoras que ya tenia el equipo</a:t>
              </a:r>
            </a:p>
          </p:txBody>
        </p:sp>
        <p:sp>
          <p:nvSpPr>
            <p:cNvPr name="TextBox 7" id="7"/>
            <p:cNvSpPr txBox="true"/>
            <p:nvPr/>
          </p:nvSpPr>
          <p:spPr>
            <a:xfrm rot="0">
              <a:off x="0" y="-190500"/>
              <a:ext cx="6578977" cy="2214033"/>
            </a:xfrm>
            <a:prstGeom prst="rect">
              <a:avLst/>
            </a:prstGeom>
          </p:spPr>
          <p:txBody>
            <a:bodyPr anchor="t" rtlCol="false" tIns="0" lIns="0" bIns="0" rIns="0">
              <a:spAutoFit/>
            </a:bodyPr>
            <a:lstStyle/>
            <a:p>
              <a:pPr algn="just">
                <a:lnSpc>
                  <a:spcPts val="13999"/>
                </a:lnSpc>
              </a:pPr>
              <a:r>
                <a:rPr lang="en-US" sz="9999">
                  <a:solidFill>
                    <a:srgbClr val="FF66C4"/>
                  </a:solidFill>
                  <a:latin typeface="DM Sans"/>
                </a:rPr>
                <a:t>0%</a:t>
              </a:r>
            </a:p>
          </p:txBody>
        </p:sp>
      </p:grpSp>
      <p:grpSp>
        <p:nvGrpSpPr>
          <p:cNvPr name="Group 8" id="8"/>
          <p:cNvGrpSpPr/>
          <p:nvPr/>
        </p:nvGrpSpPr>
        <p:grpSpPr>
          <a:xfrm rot="0">
            <a:off x="1028700" y="1560713"/>
            <a:ext cx="5197194" cy="1475114"/>
            <a:chOff x="0" y="0"/>
            <a:chExt cx="6929592" cy="1966819"/>
          </a:xfrm>
        </p:grpSpPr>
        <p:sp>
          <p:nvSpPr>
            <p:cNvPr name="TextBox 9" id="9"/>
            <p:cNvSpPr txBox="true"/>
            <p:nvPr/>
          </p:nvSpPr>
          <p:spPr>
            <a:xfrm rot="0">
              <a:off x="0" y="412127"/>
              <a:ext cx="6929592" cy="1554692"/>
            </a:xfrm>
            <a:prstGeom prst="rect">
              <a:avLst/>
            </a:prstGeom>
          </p:spPr>
          <p:txBody>
            <a:bodyPr anchor="t" rtlCol="false" tIns="0" lIns="0" bIns="0" rIns="0">
              <a:spAutoFit/>
            </a:bodyPr>
            <a:lstStyle/>
            <a:p>
              <a:pPr>
                <a:lnSpc>
                  <a:spcPts val="8800"/>
                </a:lnSpc>
              </a:pPr>
              <a:r>
                <a:rPr lang="en-US" spc="-400" sz="8000">
                  <a:solidFill>
                    <a:srgbClr val="000000"/>
                  </a:solidFill>
                  <a:latin typeface="DM Sans Bold"/>
                </a:rPr>
                <a:t>VIABILIDAD</a:t>
              </a:r>
            </a:p>
          </p:txBody>
        </p:sp>
        <p:sp>
          <p:nvSpPr>
            <p:cNvPr name="TextBox 10" id="10"/>
            <p:cNvSpPr txBox="true"/>
            <p:nvPr/>
          </p:nvSpPr>
          <p:spPr>
            <a:xfrm rot="0">
              <a:off x="0" y="-28575"/>
              <a:ext cx="6929592" cy="364700"/>
            </a:xfrm>
            <a:prstGeom prst="rect">
              <a:avLst/>
            </a:prstGeom>
          </p:spPr>
          <p:txBody>
            <a:bodyPr anchor="t" rtlCol="false" tIns="0" lIns="0" bIns="0" rIns="0">
              <a:spAutoFit/>
            </a:bodyPr>
            <a:lstStyle/>
            <a:p>
              <a:pPr algn="just">
                <a:lnSpc>
                  <a:spcPts val="2380"/>
                </a:lnSpc>
              </a:pPr>
              <a:r>
                <a:rPr lang="en-US" spc="85" sz="1700">
                  <a:solidFill>
                    <a:srgbClr val="FF66C4"/>
                  </a:solidFill>
                  <a:latin typeface="DM Sans Bold"/>
                </a:rPr>
                <a:t>DESARROLLO</a:t>
              </a:r>
            </a:p>
          </p:txBody>
        </p:sp>
      </p:grpSp>
      <p:grpSp>
        <p:nvGrpSpPr>
          <p:cNvPr name="Group 11" id="11"/>
          <p:cNvGrpSpPr/>
          <p:nvPr/>
        </p:nvGrpSpPr>
        <p:grpSpPr>
          <a:xfrm rot="0">
            <a:off x="6676884" y="4545291"/>
            <a:ext cx="4934233" cy="2739389"/>
            <a:chOff x="0" y="0"/>
            <a:chExt cx="6578977" cy="3652519"/>
          </a:xfrm>
        </p:grpSpPr>
        <p:sp>
          <p:nvSpPr>
            <p:cNvPr name="TextBox 12" id="12"/>
            <p:cNvSpPr txBox="true"/>
            <p:nvPr/>
          </p:nvSpPr>
          <p:spPr>
            <a:xfrm rot="0">
              <a:off x="0" y="2102908"/>
              <a:ext cx="6578977" cy="503131"/>
            </a:xfrm>
            <a:prstGeom prst="rect">
              <a:avLst/>
            </a:prstGeom>
          </p:spPr>
          <p:txBody>
            <a:bodyPr anchor="t" rtlCol="false" tIns="0" lIns="0" bIns="0" rIns="0">
              <a:spAutoFit/>
            </a:bodyPr>
            <a:lstStyle/>
            <a:p>
              <a:pPr>
                <a:lnSpc>
                  <a:spcPts val="3220"/>
                </a:lnSpc>
              </a:pPr>
              <a:r>
                <a:rPr lang="en-US" spc="-46" sz="2300">
                  <a:solidFill>
                    <a:srgbClr val="000000"/>
                  </a:solidFill>
                  <a:latin typeface="DM Sans Bold"/>
                </a:rPr>
                <a:t>Ayuda externa</a:t>
              </a:r>
            </a:p>
          </p:txBody>
        </p:sp>
        <p:sp>
          <p:nvSpPr>
            <p:cNvPr name="TextBox 13" id="13"/>
            <p:cNvSpPr txBox="true"/>
            <p:nvPr/>
          </p:nvSpPr>
          <p:spPr>
            <a:xfrm rot="0">
              <a:off x="0" y="2685414"/>
              <a:ext cx="6578977" cy="967105"/>
            </a:xfrm>
            <a:prstGeom prst="rect">
              <a:avLst/>
            </a:prstGeom>
          </p:spPr>
          <p:txBody>
            <a:bodyPr anchor="t" rtlCol="false" tIns="0" lIns="0" bIns="0" rIns="0">
              <a:spAutoFit/>
            </a:bodyPr>
            <a:lstStyle/>
            <a:p>
              <a:pPr algn="just">
                <a:lnSpc>
                  <a:spcPts val="2940"/>
                </a:lnSpc>
              </a:pPr>
              <a:r>
                <a:rPr lang="en-US" sz="2100">
                  <a:solidFill>
                    <a:srgbClr val="737373"/>
                  </a:solidFill>
                  <a:latin typeface="DM Sans"/>
                </a:rPr>
                <a:t>Se refiere al compañero par evaluador y psciologo que nos ayudo</a:t>
              </a:r>
            </a:p>
          </p:txBody>
        </p:sp>
        <p:sp>
          <p:nvSpPr>
            <p:cNvPr name="TextBox 14" id="14"/>
            <p:cNvSpPr txBox="true"/>
            <p:nvPr/>
          </p:nvSpPr>
          <p:spPr>
            <a:xfrm rot="0">
              <a:off x="0" y="-190500"/>
              <a:ext cx="6578977" cy="2214033"/>
            </a:xfrm>
            <a:prstGeom prst="rect">
              <a:avLst/>
            </a:prstGeom>
          </p:spPr>
          <p:txBody>
            <a:bodyPr anchor="t" rtlCol="false" tIns="0" lIns="0" bIns="0" rIns="0">
              <a:spAutoFit/>
            </a:bodyPr>
            <a:lstStyle/>
            <a:p>
              <a:pPr algn="just">
                <a:lnSpc>
                  <a:spcPts val="13999"/>
                </a:lnSpc>
              </a:pPr>
              <a:r>
                <a:rPr lang="en-US" sz="9999">
                  <a:solidFill>
                    <a:srgbClr val="FF66C4"/>
                  </a:solidFill>
                  <a:latin typeface="DM Sans"/>
                </a:rPr>
                <a:t>15%</a:t>
              </a:r>
            </a:p>
          </p:txBody>
        </p:sp>
      </p:grpSp>
      <p:grpSp>
        <p:nvGrpSpPr>
          <p:cNvPr name="Group 15" id="15"/>
          <p:cNvGrpSpPr/>
          <p:nvPr/>
        </p:nvGrpSpPr>
        <p:grpSpPr>
          <a:xfrm rot="0">
            <a:off x="12325067" y="4545291"/>
            <a:ext cx="4934233" cy="3110864"/>
            <a:chOff x="0" y="0"/>
            <a:chExt cx="6578977" cy="4147819"/>
          </a:xfrm>
        </p:grpSpPr>
        <p:sp>
          <p:nvSpPr>
            <p:cNvPr name="TextBox 16" id="16"/>
            <p:cNvSpPr txBox="true"/>
            <p:nvPr/>
          </p:nvSpPr>
          <p:spPr>
            <a:xfrm rot="0">
              <a:off x="0" y="2102908"/>
              <a:ext cx="6578977" cy="503131"/>
            </a:xfrm>
            <a:prstGeom prst="rect">
              <a:avLst/>
            </a:prstGeom>
          </p:spPr>
          <p:txBody>
            <a:bodyPr anchor="t" rtlCol="false" tIns="0" lIns="0" bIns="0" rIns="0">
              <a:spAutoFit/>
            </a:bodyPr>
            <a:lstStyle/>
            <a:p>
              <a:pPr>
                <a:lnSpc>
                  <a:spcPts val="3220"/>
                </a:lnSpc>
              </a:pPr>
              <a:r>
                <a:rPr lang="en-US" spc="-46" sz="2300">
                  <a:solidFill>
                    <a:srgbClr val="000000"/>
                  </a:solidFill>
                  <a:latin typeface="DM Sans Bold"/>
                </a:rPr>
                <a:t>Esfuerzo humano del grupo</a:t>
              </a:r>
            </a:p>
          </p:txBody>
        </p:sp>
        <p:sp>
          <p:nvSpPr>
            <p:cNvPr name="TextBox 17" id="17"/>
            <p:cNvSpPr txBox="true"/>
            <p:nvPr/>
          </p:nvSpPr>
          <p:spPr>
            <a:xfrm rot="0">
              <a:off x="0" y="2685414"/>
              <a:ext cx="6578977" cy="1462405"/>
            </a:xfrm>
            <a:prstGeom prst="rect">
              <a:avLst/>
            </a:prstGeom>
          </p:spPr>
          <p:txBody>
            <a:bodyPr anchor="t" rtlCol="false" tIns="0" lIns="0" bIns="0" rIns="0">
              <a:spAutoFit/>
            </a:bodyPr>
            <a:lstStyle/>
            <a:p>
              <a:pPr algn="just">
                <a:lnSpc>
                  <a:spcPts val="2940"/>
                </a:lnSpc>
              </a:pPr>
              <a:r>
                <a:rPr lang="en-US" sz="2100">
                  <a:solidFill>
                    <a:srgbClr val="737373"/>
                  </a:solidFill>
                  <a:latin typeface="DM Sans"/>
                </a:rPr>
                <a:t>Es el esfuerzo que hizo el equipo para realizar el programa</a:t>
              </a:r>
            </a:p>
            <a:p>
              <a:pPr algn="just">
                <a:lnSpc>
                  <a:spcPts val="2940"/>
                </a:lnSpc>
              </a:pPr>
            </a:p>
          </p:txBody>
        </p:sp>
        <p:sp>
          <p:nvSpPr>
            <p:cNvPr name="TextBox 18" id="18"/>
            <p:cNvSpPr txBox="true"/>
            <p:nvPr/>
          </p:nvSpPr>
          <p:spPr>
            <a:xfrm rot="0">
              <a:off x="0" y="-190500"/>
              <a:ext cx="6578977" cy="2214033"/>
            </a:xfrm>
            <a:prstGeom prst="rect">
              <a:avLst/>
            </a:prstGeom>
          </p:spPr>
          <p:txBody>
            <a:bodyPr anchor="t" rtlCol="false" tIns="0" lIns="0" bIns="0" rIns="0">
              <a:spAutoFit/>
            </a:bodyPr>
            <a:lstStyle/>
            <a:p>
              <a:pPr algn="just">
                <a:lnSpc>
                  <a:spcPts val="13999"/>
                </a:lnSpc>
              </a:pPr>
              <a:r>
                <a:rPr lang="en-US" sz="9999">
                  <a:solidFill>
                    <a:srgbClr val="FF66C4"/>
                  </a:solidFill>
                  <a:latin typeface="DM Sans"/>
                </a:rPr>
                <a:t>85%</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1028700" y="1028700"/>
            <a:ext cx="16223636" cy="1467455"/>
            <a:chOff x="0" y="0"/>
            <a:chExt cx="21631514" cy="1956606"/>
          </a:xfrm>
        </p:grpSpPr>
        <p:sp>
          <p:nvSpPr>
            <p:cNvPr name="TextBox 5" id="5"/>
            <p:cNvSpPr txBox="true"/>
            <p:nvPr/>
          </p:nvSpPr>
          <p:spPr>
            <a:xfrm rot="0">
              <a:off x="0" y="401914"/>
              <a:ext cx="21631514" cy="1554692"/>
            </a:xfrm>
            <a:prstGeom prst="rect">
              <a:avLst/>
            </a:prstGeom>
          </p:spPr>
          <p:txBody>
            <a:bodyPr anchor="t" rtlCol="false" tIns="0" lIns="0" bIns="0" rIns="0">
              <a:spAutoFit/>
            </a:bodyPr>
            <a:lstStyle/>
            <a:p>
              <a:pPr>
                <a:lnSpc>
                  <a:spcPts val="8800"/>
                </a:lnSpc>
              </a:pPr>
              <a:r>
                <a:rPr lang="en-US" spc="-400" sz="8000">
                  <a:solidFill>
                    <a:srgbClr val="000000"/>
                  </a:solidFill>
                  <a:latin typeface="DM Sans Bold"/>
                </a:rPr>
                <a:t>CRONOGRAMA EXPRESS</a:t>
              </a:r>
            </a:p>
          </p:txBody>
        </p:sp>
        <p:sp>
          <p:nvSpPr>
            <p:cNvPr name="TextBox 6" id="6"/>
            <p:cNvSpPr txBox="true"/>
            <p:nvPr/>
          </p:nvSpPr>
          <p:spPr>
            <a:xfrm rot="0">
              <a:off x="0" y="-28575"/>
              <a:ext cx="21631514" cy="364700"/>
            </a:xfrm>
            <a:prstGeom prst="rect">
              <a:avLst/>
            </a:prstGeom>
          </p:spPr>
          <p:txBody>
            <a:bodyPr anchor="t" rtlCol="false" tIns="0" lIns="0" bIns="0" rIns="0">
              <a:spAutoFit/>
            </a:bodyPr>
            <a:lstStyle/>
            <a:p>
              <a:pPr algn="just">
                <a:lnSpc>
                  <a:spcPts val="2380"/>
                </a:lnSpc>
              </a:pPr>
              <a:r>
                <a:rPr lang="en-US" spc="85" sz="1700">
                  <a:solidFill>
                    <a:srgbClr val="FF66C4"/>
                  </a:solidFill>
                  <a:latin typeface="DM Sans Bold"/>
                </a:rPr>
                <a:t>FINAL</a:t>
              </a:r>
            </a:p>
          </p:txBody>
        </p:sp>
      </p:grpSp>
      <p:sp>
        <p:nvSpPr>
          <p:cNvPr name="AutoShape 7" id="7"/>
          <p:cNvSpPr/>
          <p:nvPr/>
        </p:nvSpPr>
        <p:spPr>
          <a:xfrm rot="0">
            <a:off x="1224814" y="5364783"/>
            <a:ext cx="2639729" cy="477959"/>
          </a:xfrm>
          <a:prstGeom prst="rect">
            <a:avLst/>
          </a:prstGeom>
          <a:solidFill>
            <a:srgbClr val="60EFFF"/>
          </a:solidFill>
        </p:spPr>
      </p:sp>
      <p:sp>
        <p:nvSpPr>
          <p:cNvPr name="AutoShape 8" id="8"/>
          <p:cNvSpPr/>
          <p:nvPr/>
        </p:nvSpPr>
        <p:spPr>
          <a:xfrm rot="0">
            <a:off x="3864542" y="5364783"/>
            <a:ext cx="2639729" cy="477959"/>
          </a:xfrm>
          <a:prstGeom prst="rect">
            <a:avLst/>
          </a:prstGeom>
          <a:solidFill>
            <a:srgbClr val="4DD3FF"/>
          </a:solidFill>
        </p:spPr>
      </p:sp>
      <p:sp>
        <p:nvSpPr>
          <p:cNvPr name="AutoShape 9" id="9"/>
          <p:cNvSpPr/>
          <p:nvPr/>
        </p:nvSpPr>
        <p:spPr>
          <a:xfrm rot="0">
            <a:off x="6504271" y="5364783"/>
            <a:ext cx="2639729" cy="477959"/>
          </a:xfrm>
          <a:prstGeom prst="rect">
            <a:avLst/>
          </a:prstGeom>
          <a:solidFill>
            <a:srgbClr val="3AB6FF"/>
          </a:solidFill>
        </p:spPr>
      </p:sp>
      <p:sp>
        <p:nvSpPr>
          <p:cNvPr name="AutoShape 10" id="10"/>
          <p:cNvSpPr/>
          <p:nvPr/>
        </p:nvSpPr>
        <p:spPr>
          <a:xfrm rot="0">
            <a:off x="9144000" y="5364783"/>
            <a:ext cx="2639729" cy="477959"/>
          </a:xfrm>
          <a:prstGeom prst="rect">
            <a:avLst/>
          </a:prstGeom>
          <a:solidFill>
            <a:srgbClr val="269AFF"/>
          </a:solidFill>
        </p:spPr>
      </p:sp>
      <p:sp>
        <p:nvSpPr>
          <p:cNvPr name="AutoShape 11" id="11"/>
          <p:cNvSpPr/>
          <p:nvPr/>
        </p:nvSpPr>
        <p:spPr>
          <a:xfrm rot="0">
            <a:off x="11783729" y="5364783"/>
            <a:ext cx="2639729" cy="477959"/>
          </a:xfrm>
          <a:prstGeom prst="rect">
            <a:avLst/>
          </a:prstGeom>
          <a:solidFill>
            <a:srgbClr val="137DFF"/>
          </a:solidFill>
        </p:spPr>
      </p:sp>
      <p:sp>
        <p:nvSpPr>
          <p:cNvPr name="AutoShape 12" id="12"/>
          <p:cNvSpPr/>
          <p:nvPr/>
        </p:nvSpPr>
        <p:spPr>
          <a:xfrm rot="0">
            <a:off x="14423458" y="5364783"/>
            <a:ext cx="2639729" cy="477959"/>
          </a:xfrm>
          <a:prstGeom prst="rect">
            <a:avLst/>
          </a:prstGeom>
          <a:solidFill>
            <a:srgbClr val="0061FF"/>
          </a:solidFill>
        </p:spPr>
      </p:sp>
      <p:grpSp>
        <p:nvGrpSpPr>
          <p:cNvPr name="Group 13" id="13"/>
          <p:cNvGrpSpPr/>
          <p:nvPr/>
        </p:nvGrpSpPr>
        <p:grpSpPr>
          <a:xfrm rot="0">
            <a:off x="1035664" y="3704665"/>
            <a:ext cx="3018027" cy="1085701"/>
            <a:chOff x="0" y="0"/>
            <a:chExt cx="4024036" cy="1447602"/>
          </a:xfrm>
        </p:grpSpPr>
        <p:sp>
          <p:nvSpPr>
            <p:cNvPr name="TextBox 14" id="14"/>
            <p:cNvSpPr txBox="true"/>
            <p:nvPr/>
          </p:nvSpPr>
          <p:spPr>
            <a:xfrm rot="0">
              <a:off x="0" y="424618"/>
              <a:ext cx="4024036" cy="471804"/>
            </a:xfrm>
            <a:prstGeom prst="rect">
              <a:avLst/>
            </a:prstGeom>
          </p:spPr>
          <p:txBody>
            <a:bodyPr anchor="t" rtlCol="false" tIns="0" lIns="0" bIns="0" rIns="0">
              <a:spAutoFit/>
            </a:bodyPr>
            <a:lstStyle/>
            <a:p>
              <a:pPr algn="ctr">
                <a:lnSpc>
                  <a:spcPts val="2940"/>
                </a:lnSpc>
              </a:pPr>
              <a:r>
                <a:rPr lang="en-US" spc="-42" sz="2100">
                  <a:solidFill>
                    <a:srgbClr val="000000"/>
                  </a:solidFill>
                  <a:latin typeface="DM Sans Bold"/>
                </a:rPr>
                <a:t>INICIO PROYECTO</a:t>
              </a:r>
            </a:p>
          </p:txBody>
        </p:sp>
        <p:sp>
          <p:nvSpPr>
            <p:cNvPr name="TextBox 15" id="15"/>
            <p:cNvSpPr txBox="true"/>
            <p:nvPr/>
          </p:nvSpPr>
          <p:spPr>
            <a:xfrm rot="0">
              <a:off x="0" y="975797"/>
              <a:ext cx="4024036" cy="471805"/>
            </a:xfrm>
            <a:prstGeom prst="rect">
              <a:avLst/>
            </a:prstGeom>
          </p:spPr>
          <p:txBody>
            <a:bodyPr anchor="t" rtlCol="false" tIns="0" lIns="0" bIns="0" rIns="0">
              <a:spAutoFit/>
            </a:bodyPr>
            <a:lstStyle/>
            <a:p>
              <a:pPr algn="ctr">
                <a:lnSpc>
                  <a:spcPts val="2940"/>
                </a:lnSpc>
              </a:pPr>
              <a:r>
                <a:rPr lang="en-US" sz="2100">
                  <a:solidFill>
                    <a:srgbClr val="737373"/>
                  </a:solidFill>
                  <a:latin typeface="DM Sans"/>
                </a:rPr>
                <a:t>10/12/2021</a:t>
              </a:r>
            </a:p>
          </p:txBody>
        </p:sp>
        <p:sp>
          <p:nvSpPr>
            <p:cNvPr name="TextBox 16" id="16"/>
            <p:cNvSpPr txBox="true"/>
            <p:nvPr/>
          </p:nvSpPr>
          <p:spPr>
            <a:xfrm rot="0">
              <a:off x="1458159" y="-28575"/>
              <a:ext cx="1107719" cy="374027"/>
            </a:xfrm>
            <a:prstGeom prst="rect">
              <a:avLst/>
            </a:prstGeom>
          </p:spPr>
          <p:txBody>
            <a:bodyPr anchor="t" rtlCol="false" tIns="0" lIns="0" bIns="0" rIns="0">
              <a:spAutoFit/>
            </a:bodyPr>
            <a:lstStyle/>
            <a:p>
              <a:pPr algn="ctr" marL="0" indent="0" lvl="0">
                <a:lnSpc>
                  <a:spcPts val="2380"/>
                </a:lnSpc>
                <a:spcBef>
                  <a:spcPct val="0"/>
                </a:spcBef>
              </a:pPr>
              <a:r>
                <a:rPr lang="en-US" spc="85" sz="1700">
                  <a:solidFill>
                    <a:srgbClr val="FF66C4"/>
                  </a:solidFill>
                  <a:latin typeface="DM Sans Bold"/>
                </a:rPr>
                <a:t>01.</a:t>
              </a:r>
            </a:p>
          </p:txBody>
        </p:sp>
      </p:grpSp>
      <p:grpSp>
        <p:nvGrpSpPr>
          <p:cNvPr name="Group 17" id="17"/>
          <p:cNvGrpSpPr/>
          <p:nvPr/>
        </p:nvGrpSpPr>
        <p:grpSpPr>
          <a:xfrm rot="0">
            <a:off x="3675393" y="6411795"/>
            <a:ext cx="3018027" cy="1090620"/>
            <a:chOff x="0" y="0"/>
            <a:chExt cx="4024036" cy="1454161"/>
          </a:xfrm>
        </p:grpSpPr>
        <p:sp>
          <p:nvSpPr>
            <p:cNvPr name="TextBox 18" id="18"/>
            <p:cNvSpPr txBox="true"/>
            <p:nvPr/>
          </p:nvSpPr>
          <p:spPr>
            <a:xfrm rot="0">
              <a:off x="0" y="431177"/>
              <a:ext cx="4024036" cy="471804"/>
            </a:xfrm>
            <a:prstGeom prst="rect">
              <a:avLst/>
            </a:prstGeom>
          </p:spPr>
          <p:txBody>
            <a:bodyPr anchor="t" rtlCol="false" tIns="0" lIns="0" bIns="0" rIns="0">
              <a:spAutoFit/>
            </a:bodyPr>
            <a:lstStyle/>
            <a:p>
              <a:pPr algn="ctr">
                <a:lnSpc>
                  <a:spcPts val="2940"/>
                </a:lnSpc>
              </a:pPr>
              <a:r>
                <a:rPr lang="en-US" spc="-42" sz="2100">
                  <a:solidFill>
                    <a:srgbClr val="000000"/>
                  </a:solidFill>
                  <a:latin typeface="DM Sans Bold"/>
                </a:rPr>
                <a:t>FIN DEL PERFIL</a:t>
              </a:r>
            </a:p>
          </p:txBody>
        </p:sp>
        <p:sp>
          <p:nvSpPr>
            <p:cNvPr name="TextBox 19" id="19"/>
            <p:cNvSpPr txBox="true"/>
            <p:nvPr/>
          </p:nvSpPr>
          <p:spPr>
            <a:xfrm rot="0">
              <a:off x="0" y="982356"/>
              <a:ext cx="4024036" cy="471805"/>
            </a:xfrm>
            <a:prstGeom prst="rect">
              <a:avLst/>
            </a:prstGeom>
          </p:spPr>
          <p:txBody>
            <a:bodyPr anchor="t" rtlCol="false" tIns="0" lIns="0" bIns="0" rIns="0">
              <a:spAutoFit/>
            </a:bodyPr>
            <a:lstStyle/>
            <a:p>
              <a:pPr algn="ctr">
                <a:lnSpc>
                  <a:spcPts val="2940"/>
                </a:lnSpc>
              </a:pPr>
              <a:r>
                <a:rPr lang="en-US" sz="2100">
                  <a:solidFill>
                    <a:srgbClr val="737373"/>
                  </a:solidFill>
                  <a:latin typeface="DM Sans"/>
                </a:rPr>
                <a:t>1/01/2022</a:t>
              </a:r>
            </a:p>
          </p:txBody>
        </p:sp>
        <p:sp>
          <p:nvSpPr>
            <p:cNvPr name="TextBox 20" id="20"/>
            <p:cNvSpPr txBox="true"/>
            <p:nvPr/>
          </p:nvSpPr>
          <p:spPr>
            <a:xfrm rot="0">
              <a:off x="1458159" y="-28575"/>
              <a:ext cx="1107719" cy="374027"/>
            </a:xfrm>
            <a:prstGeom prst="rect">
              <a:avLst/>
            </a:prstGeom>
          </p:spPr>
          <p:txBody>
            <a:bodyPr anchor="t" rtlCol="false" tIns="0" lIns="0" bIns="0" rIns="0">
              <a:spAutoFit/>
            </a:bodyPr>
            <a:lstStyle/>
            <a:p>
              <a:pPr algn="ctr" marL="0" indent="0" lvl="0">
                <a:lnSpc>
                  <a:spcPts val="2380"/>
                </a:lnSpc>
                <a:spcBef>
                  <a:spcPct val="0"/>
                </a:spcBef>
              </a:pPr>
              <a:r>
                <a:rPr lang="en-US" spc="85" sz="1700">
                  <a:solidFill>
                    <a:srgbClr val="FF66C4"/>
                  </a:solidFill>
                  <a:latin typeface="DM Sans Bold"/>
                </a:rPr>
                <a:t>02.</a:t>
              </a:r>
            </a:p>
          </p:txBody>
        </p:sp>
      </p:grpSp>
      <p:grpSp>
        <p:nvGrpSpPr>
          <p:cNvPr name="Group 21" id="21"/>
          <p:cNvGrpSpPr/>
          <p:nvPr/>
        </p:nvGrpSpPr>
        <p:grpSpPr>
          <a:xfrm rot="0">
            <a:off x="6315122" y="3333190"/>
            <a:ext cx="3018027" cy="1457176"/>
            <a:chOff x="0" y="0"/>
            <a:chExt cx="4024036" cy="1942902"/>
          </a:xfrm>
        </p:grpSpPr>
        <p:sp>
          <p:nvSpPr>
            <p:cNvPr name="TextBox 22" id="22"/>
            <p:cNvSpPr txBox="true"/>
            <p:nvPr/>
          </p:nvSpPr>
          <p:spPr>
            <a:xfrm rot="0">
              <a:off x="0" y="424618"/>
              <a:ext cx="4024036" cy="471804"/>
            </a:xfrm>
            <a:prstGeom prst="rect">
              <a:avLst/>
            </a:prstGeom>
          </p:spPr>
          <p:txBody>
            <a:bodyPr anchor="t" rtlCol="false" tIns="0" lIns="0" bIns="0" rIns="0">
              <a:spAutoFit/>
            </a:bodyPr>
            <a:lstStyle/>
            <a:p>
              <a:pPr algn="ctr">
                <a:lnSpc>
                  <a:spcPts val="2940"/>
                </a:lnSpc>
              </a:pPr>
              <a:r>
                <a:rPr lang="en-US" spc="-42" sz="2100">
                  <a:solidFill>
                    <a:srgbClr val="000000"/>
                  </a:solidFill>
                  <a:latin typeface="DM Sans Bold"/>
                </a:rPr>
                <a:t>PRIMERA DEFENSA</a:t>
              </a:r>
            </a:p>
          </p:txBody>
        </p:sp>
        <p:sp>
          <p:nvSpPr>
            <p:cNvPr name="TextBox 23" id="23"/>
            <p:cNvSpPr txBox="true"/>
            <p:nvPr/>
          </p:nvSpPr>
          <p:spPr>
            <a:xfrm rot="0">
              <a:off x="0" y="975797"/>
              <a:ext cx="4024036" cy="967105"/>
            </a:xfrm>
            <a:prstGeom prst="rect">
              <a:avLst/>
            </a:prstGeom>
          </p:spPr>
          <p:txBody>
            <a:bodyPr anchor="t" rtlCol="false" tIns="0" lIns="0" bIns="0" rIns="0">
              <a:spAutoFit/>
            </a:bodyPr>
            <a:lstStyle/>
            <a:p>
              <a:pPr algn="ctr">
                <a:lnSpc>
                  <a:spcPts val="2940"/>
                </a:lnSpc>
              </a:pPr>
              <a:r>
                <a:rPr lang="en-US" sz="2100">
                  <a:solidFill>
                    <a:srgbClr val="737373"/>
                  </a:solidFill>
                  <a:latin typeface="DM Sans"/>
                </a:rPr>
                <a:t>3/02/2022</a:t>
              </a:r>
            </a:p>
            <a:p>
              <a:pPr algn="ctr">
                <a:lnSpc>
                  <a:spcPts val="2940"/>
                </a:lnSpc>
              </a:pPr>
            </a:p>
          </p:txBody>
        </p:sp>
        <p:sp>
          <p:nvSpPr>
            <p:cNvPr name="TextBox 24" id="24"/>
            <p:cNvSpPr txBox="true"/>
            <p:nvPr/>
          </p:nvSpPr>
          <p:spPr>
            <a:xfrm rot="0">
              <a:off x="1302031" y="-28575"/>
              <a:ext cx="1107719" cy="374027"/>
            </a:xfrm>
            <a:prstGeom prst="rect">
              <a:avLst/>
            </a:prstGeom>
          </p:spPr>
          <p:txBody>
            <a:bodyPr anchor="t" rtlCol="false" tIns="0" lIns="0" bIns="0" rIns="0">
              <a:spAutoFit/>
            </a:bodyPr>
            <a:lstStyle/>
            <a:p>
              <a:pPr algn="ctr" marL="0" indent="0" lvl="0">
                <a:lnSpc>
                  <a:spcPts val="2380"/>
                </a:lnSpc>
                <a:spcBef>
                  <a:spcPct val="0"/>
                </a:spcBef>
              </a:pPr>
              <a:r>
                <a:rPr lang="en-US" spc="85" sz="1700">
                  <a:solidFill>
                    <a:srgbClr val="FF66C4"/>
                  </a:solidFill>
                  <a:latin typeface="DM Sans Bold"/>
                </a:rPr>
                <a:t>03.</a:t>
              </a:r>
            </a:p>
          </p:txBody>
        </p:sp>
      </p:grpSp>
      <p:grpSp>
        <p:nvGrpSpPr>
          <p:cNvPr name="Group 25" id="25"/>
          <p:cNvGrpSpPr/>
          <p:nvPr/>
        </p:nvGrpSpPr>
        <p:grpSpPr>
          <a:xfrm rot="0">
            <a:off x="8954851" y="6421320"/>
            <a:ext cx="3018027" cy="1452570"/>
            <a:chOff x="0" y="0"/>
            <a:chExt cx="4024036" cy="1936761"/>
          </a:xfrm>
        </p:grpSpPr>
        <p:sp>
          <p:nvSpPr>
            <p:cNvPr name="TextBox 26" id="26"/>
            <p:cNvSpPr txBox="true"/>
            <p:nvPr/>
          </p:nvSpPr>
          <p:spPr>
            <a:xfrm rot="0">
              <a:off x="0" y="418477"/>
              <a:ext cx="4024036" cy="471804"/>
            </a:xfrm>
            <a:prstGeom prst="rect">
              <a:avLst/>
            </a:prstGeom>
          </p:spPr>
          <p:txBody>
            <a:bodyPr anchor="t" rtlCol="false" tIns="0" lIns="0" bIns="0" rIns="0">
              <a:spAutoFit/>
            </a:bodyPr>
            <a:lstStyle/>
            <a:p>
              <a:pPr algn="ctr">
                <a:lnSpc>
                  <a:spcPts val="2940"/>
                </a:lnSpc>
              </a:pPr>
              <a:r>
                <a:rPr lang="en-US" spc="-42" sz="2100">
                  <a:solidFill>
                    <a:srgbClr val="000000"/>
                  </a:solidFill>
                  <a:latin typeface="DM Sans Bold"/>
                </a:rPr>
                <a:t>INFORME DE ERROES</a:t>
              </a:r>
            </a:p>
          </p:txBody>
        </p:sp>
        <p:sp>
          <p:nvSpPr>
            <p:cNvPr name="TextBox 27" id="27"/>
            <p:cNvSpPr txBox="true"/>
            <p:nvPr/>
          </p:nvSpPr>
          <p:spPr>
            <a:xfrm rot="0">
              <a:off x="0" y="969656"/>
              <a:ext cx="4024036" cy="967105"/>
            </a:xfrm>
            <a:prstGeom prst="rect">
              <a:avLst/>
            </a:prstGeom>
          </p:spPr>
          <p:txBody>
            <a:bodyPr anchor="t" rtlCol="false" tIns="0" lIns="0" bIns="0" rIns="0">
              <a:spAutoFit/>
            </a:bodyPr>
            <a:lstStyle/>
            <a:p>
              <a:pPr algn="ctr">
                <a:lnSpc>
                  <a:spcPts val="2940"/>
                </a:lnSpc>
              </a:pPr>
              <a:r>
                <a:rPr lang="en-US" sz="2100">
                  <a:solidFill>
                    <a:srgbClr val="737373"/>
                  </a:solidFill>
                  <a:latin typeface="DM Sans"/>
                </a:rPr>
                <a:t>10/02/2022</a:t>
              </a:r>
            </a:p>
            <a:p>
              <a:pPr algn="ctr">
                <a:lnSpc>
                  <a:spcPts val="2940"/>
                </a:lnSpc>
              </a:pPr>
            </a:p>
          </p:txBody>
        </p:sp>
        <p:sp>
          <p:nvSpPr>
            <p:cNvPr name="TextBox 28" id="28"/>
            <p:cNvSpPr txBox="true"/>
            <p:nvPr/>
          </p:nvSpPr>
          <p:spPr>
            <a:xfrm rot="0">
              <a:off x="1458159" y="-28575"/>
              <a:ext cx="1107719" cy="374027"/>
            </a:xfrm>
            <a:prstGeom prst="rect">
              <a:avLst/>
            </a:prstGeom>
          </p:spPr>
          <p:txBody>
            <a:bodyPr anchor="t" rtlCol="false" tIns="0" lIns="0" bIns="0" rIns="0">
              <a:spAutoFit/>
            </a:bodyPr>
            <a:lstStyle/>
            <a:p>
              <a:pPr algn="ctr" marL="0" indent="0" lvl="0">
                <a:lnSpc>
                  <a:spcPts val="2380"/>
                </a:lnSpc>
                <a:spcBef>
                  <a:spcPct val="0"/>
                </a:spcBef>
              </a:pPr>
              <a:r>
                <a:rPr lang="en-US" spc="85" sz="1700">
                  <a:solidFill>
                    <a:srgbClr val="FF66C4"/>
                  </a:solidFill>
                  <a:latin typeface="DM Sans Bold"/>
                </a:rPr>
                <a:t>04.</a:t>
              </a:r>
            </a:p>
          </p:txBody>
        </p:sp>
      </p:grpSp>
      <p:grpSp>
        <p:nvGrpSpPr>
          <p:cNvPr name="Group 29" id="29"/>
          <p:cNvGrpSpPr/>
          <p:nvPr/>
        </p:nvGrpSpPr>
        <p:grpSpPr>
          <a:xfrm rot="0">
            <a:off x="11594580" y="3704665"/>
            <a:ext cx="3018027" cy="1085701"/>
            <a:chOff x="0" y="0"/>
            <a:chExt cx="4024036" cy="1447602"/>
          </a:xfrm>
        </p:grpSpPr>
        <p:sp>
          <p:nvSpPr>
            <p:cNvPr name="TextBox 30" id="30"/>
            <p:cNvSpPr txBox="true"/>
            <p:nvPr/>
          </p:nvSpPr>
          <p:spPr>
            <a:xfrm rot="0">
              <a:off x="0" y="424618"/>
              <a:ext cx="4024036" cy="471804"/>
            </a:xfrm>
            <a:prstGeom prst="rect">
              <a:avLst/>
            </a:prstGeom>
          </p:spPr>
          <p:txBody>
            <a:bodyPr anchor="t" rtlCol="false" tIns="0" lIns="0" bIns="0" rIns="0">
              <a:spAutoFit/>
            </a:bodyPr>
            <a:lstStyle/>
            <a:p>
              <a:pPr algn="ctr">
                <a:lnSpc>
                  <a:spcPts val="2940"/>
                </a:lnSpc>
              </a:pPr>
              <a:r>
                <a:rPr lang="en-US" spc="-42" sz="2100">
                  <a:solidFill>
                    <a:srgbClr val="000000"/>
                  </a:solidFill>
                  <a:latin typeface="DM Sans Bold"/>
                </a:rPr>
                <a:t>FIN REQUISITOS</a:t>
              </a:r>
            </a:p>
          </p:txBody>
        </p:sp>
        <p:sp>
          <p:nvSpPr>
            <p:cNvPr name="TextBox 31" id="31"/>
            <p:cNvSpPr txBox="true"/>
            <p:nvPr/>
          </p:nvSpPr>
          <p:spPr>
            <a:xfrm rot="0">
              <a:off x="0" y="975797"/>
              <a:ext cx="4024036" cy="471805"/>
            </a:xfrm>
            <a:prstGeom prst="rect">
              <a:avLst/>
            </a:prstGeom>
          </p:spPr>
          <p:txBody>
            <a:bodyPr anchor="t" rtlCol="false" tIns="0" lIns="0" bIns="0" rIns="0">
              <a:spAutoFit/>
            </a:bodyPr>
            <a:lstStyle/>
            <a:p>
              <a:pPr algn="ctr">
                <a:lnSpc>
                  <a:spcPts val="2940"/>
                </a:lnSpc>
              </a:pPr>
              <a:r>
                <a:rPr lang="en-US" sz="2100">
                  <a:solidFill>
                    <a:srgbClr val="737373"/>
                  </a:solidFill>
                  <a:latin typeface="DM Sans"/>
                </a:rPr>
                <a:t>20/02/22</a:t>
              </a:r>
            </a:p>
          </p:txBody>
        </p:sp>
        <p:sp>
          <p:nvSpPr>
            <p:cNvPr name="TextBox 32" id="32"/>
            <p:cNvSpPr txBox="true"/>
            <p:nvPr/>
          </p:nvSpPr>
          <p:spPr>
            <a:xfrm rot="0">
              <a:off x="1458159" y="-28575"/>
              <a:ext cx="1107719" cy="374027"/>
            </a:xfrm>
            <a:prstGeom prst="rect">
              <a:avLst/>
            </a:prstGeom>
          </p:spPr>
          <p:txBody>
            <a:bodyPr anchor="t" rtlCol="false" tIns="0" lIns="0" bIns="0" rIns="0">
              <a:spAutoFit/>
            </a:bodyPr>
            <a:lstStyle/>
            <a:p>
              <a:pPr algn="ctr" marL="0" indent="0" lvl="0">
                <a:lnSpc>
                  <a:spcPts val="2380"/>
                </a:lnSpc>
                <a:spcBef>
                  <a:spcPct val="0"/>
                </a:spcBef>
              </a:pPr>
              <a:r>
                <a:rPr lang="en-US" spc="85" sz="1700">
                  <a:solidFill>
                    <a:srgbClr val="FF66C4"/>
                  </a:solidFill>
                  <a:latin typeface="DM Sans Bold"/>
                </a:rPr>
                <a:t>05.</a:t>
              </a:r>
            </a:p>
          </p:txBody>
        </p:sp>
      </p:grpSp>
      <p:grpSp>
        <p:nvGrpSpPr>
          <p:cNvPr name="Group 33" id="33"/>
          <p:cNvGrpSpPr/>
          <p:nvPr/>
        </p:nvGrpSpPr>
        <p:grpSpPr>
          <a:xfrm rot="0">
            <a:off x="14234308" y="6421320"/>
            <a:ext cx="3018027" cy="1081095"/>
            <a:chOff x="0" y="0"/>
            <a:chExt cx="4024036" cy="1441461"/>
          </a:xfrm>
        </p:grpSpPr>
        <p:sp>
          <p:nvSpPr>
            <p:cNvPr name="TextBox 34" id="34"/>
            <p:cNvSpPr txBox="true"/>
            <p:nvPr/>
          </p:nvSpPr>
          <p:spPr>
            <a:xfrm rot="0">
              <a:off x="0" y="418477"/>
              <a:ext cx="4024036" cy="471804"/>
            </a:xfrm>
            <a:prstGeom prst="rect">
              <a:avLst/>
            </a:prstGeom>
          </p:spPr>
          <p:txBody>
            <a:bodyPr anchor="t" rtlCol="false" tIns="0" lIns="0" bIns="0" rIns="0">
              <a:spAutoFit/>
            </a:bodyPr>
            <a:lstStyle/>
            <a:p>
              <a:pPr algn="ctr">
                <a:lnSpc>
                  <a:spcPts val="2940"/>
                </a:lnSpc>
              </a:pPr>
              <a:r>
                <a:rPr lang="en-US" spc="-42" sz="2100">
                  <a:solidFill>
                    <a:srgbClr val="000000"/>
                  </a:solidFill>
                  <a:latin typeface="DM Sans Bold"/>
                </a:rPr>
                <a:t>DEFENSA FINAL</a:t>
              </a:r>
            </a:p>
          </p:txBody>
        </p:sp>
        <p:sp>
          <p:nvSpPr>
            <p:cNvPr name="TextBox 35" id="35"/>
            <p:cNvSpPr txBox="true"/>
            <p:nvPr/>
          </p:nvSpPr>
          <p:spPr>
            <a:xfrm rot="0">
              <a:off x="0" y="969656"/>
              <a:ext cx="4024036" cy="471805"/>
            </a:xfrm>
            <a:prstGeom prst="rect">
              <a:avLst/>
            </a:prstGeom>
          </p:spPr>
          <p:txBody>
            <a:bodyPr anchor="t" rtlCol="false" tIns="0" lIns="0" bIns="0" rIns="0">
              <a:spAutoFit/>
            </a:bodyPr>
            <a:lstStyle/>
            <a:p>
              <a:pPr algn="ctr">
                <a:lnSpc>
                  <a:spcPts val="2940"/>
                </a:lnSpc>
              </a:pPr>
              <a:r>
                <a:rPr lang="en-US" sz="2100">
                  <a:solidFill>
                    <a:srgbClr val="737373"/>
                  </a:solidFill>
                  <a:latin typeface="DM Sans"/>
                </a:rPr>
                <a:t> 21/02/22 </a:t>
              </a:r>
            </a:p>
          </p:txBody>
        </p:sp>
        <p:sp>
          <p:nvSpPr>
            <p:cNvPr name="TextBox 36" id="36"/>
            <p:cNvSpPr txBox="true"/>
            <p:nvPr/>
          </p:nvSpPr>
          <p:spPr>
            <a:xfrm rot="0">
              <a:off x="1458159" y="-28575"/>
              <a:ext cx="1107719" cy="374027"/>
            </a:xfrm>
            <a:prstGeom prst="rect">
              <a:avLst/>
            </a:prstGeom>
          </p:spPr>
          <p:txBody>
            <a:bodyPr anchor="t" rtlCol="false" tIns="0" lIns="0" bIns="0" rIns="0">
              <a:spAutoFit/>
            </a:bodyPr>
            <a:lstStyle/>
            <a:p>
              <a:pPr algn="ctr" marL="0" indent="0" lvl="0">
                <a:lnSpc>
                  <a:spcPts val="2380"/>
                </a:lnSpc>
                <a:spcBef>
                  <a:spcPct val="0"/>
                </a:spcBef>
              </a:pPr>
              <a:r>
                <a:rPr lang="en-US" spc="85" sz="1700">
                  <a:solidFill>
                    <a:srgbClr val="FF66C4"/>
                  </a:solidFill>
                  <a:latin typeface="DM Sans Bold"/>
                </a:rPr>
                <a:t>06.</a:t>
              </a:r>
            </a:p>
          </p:txBody>
        </p:sp>
      </p:grpSp>
      <p:sp>
        <p:nvSpPr>
          <p:cNvPr name="AutoShape 37" id="37"/>
          <p:cNvSpPr/>
          <p:nvPr/>
        </p:nvSpPr>
        <p:spPr>
          <a:xfrm rot="5400000">
            <a:off x="2354669" y="5150962"/>
            <a:ext cx="380018" cy="0"/>
          </a:xfrm>
          <a:prstGeom prst="line">
            <a:avLst/>
          </a:prstGeom>
          <a:ln cap="rnd" w="47625">
            <a:solidFill>
              <a:srgbClr val="60EFFF"/>
            </a:solidFill>
            <a:prstDash val="solid"/>
            <a:headEnd type="none" len="sm" w="sm"/>
            <a:tailEnd type="none" len="sm" w="sm"/>
          </a:ln>
        </p:spPr>
      </p:sp>
      <p:sp>
        <p:nvSpPr>
          <p:cNvPr name="AutoShape 38" id="38"/>
          <p:cNvSpPr/>
          <p:nvPr/>
        </p:nvSpPr>
        <p:spPr>
          <a:xfrm rot="5400000">
            <a:off x="5018211" y="6008939"/>
            <a:ext cx="380018" cy="0"/>
          </a:xfrm>
          <a:prstGeom prst="line">
            <a:avLst/>
          </a:prstGeom>
          <a:ln cap="rnd" w="47625">
            <a:solidFill>
              <a:srgbClr val="4DD3FF"/>
            </a:solidFill>
            <a:prstDash val="solid"/>
            <a:headEnd type="none" len="sm" w="sm"/>
            <a:tailEnd type="none" len="sm" w="sm"/>
          </a:ln>
        </p:spPr>
      </p:sp>
      <p:sp>
        <p:nvSpPr>
          <p:cNvPr name="AutoShape 39" id="39"/>
          <p:cNvSpPr/>
          <p:nvPr/>
        </p:nvSpPr>
        <p:spPr>
          <a:xfrm rot="5400000">
            <a:off x="7657939" y="5150962"/>
            <a:ext cx="380018" cy="0"/>
          </a:xfrm>
          <a:prstGeom prst="line">
            <a:avLst/>
          </a:prstGeom>
          <a:ln cap="rnd" w="47625">
            <a:solidFill>
              <a:srgbClr val="3AB6FF"/>
            </a:solidFill>
            <a:prstDash val="solid"/>
            <a:headEnd type="none" len="sm" w="sm"/>
            <a:tailEnd type="none" len="sm" w="sm"/>
          </a:ln>
        </p:spPr>
      </p:sp>
      <p:sp>
        <p:nvSpPr>
          <p:cNvPr name="AutoShape 40" id="40"/>
          <p:cNvSpPr/>
          <p:nvPr/>
        </p:nvSpPr>
        <p:spPr>
          <a:xfrm rot="5400000">
            <a:off x="10273856" y="6008939"/>
            <a:ext cx="380018" cy="0"/>
          </a:xfrm>
          <a:prstGeom prst="line">
            <a:avLst/>
          </a:prstGeom>
          <a:ln cap="rnd" w="47625">
            <a:solidFill>
              <a:srgbClr val="2C92D5"/>
            </a:solidFill>
            <a:prstDash val="solid"/>
            <a:headEnd type="none" len="sm" w="sm"/>
            <a:tailEnd type="none" len="sm" w="sm"/>
          </a:ln>
        </p:spPr>
      </p:sp>
      <p:sp>
        <p:nvSpPr>
          <p:cNvPr name="AutoShape 41" id="41"/>
          <p:cNvSpPr/>
          <p:nvPr/>
        </p:nvSpPr>
        <p:spPr>
          <a:xfrm rot="5400000">
            <a:off x="12913584" y="5150962"/>
            <a:ext cx="380018" cy="0"/>
          </a:xfrm>
          <a:prstGeom prst="line">
            <a:avLst/>
          </a:prstGeom>
          <a:ln cap="rnd" w="47625">
            <a:solidFill>
              <a:srgbClr val="137DFF"/>
            </a:solidFill>
            <a:prstDash val="solid"/>
            <a:headEnd type="none" len="sm" w="sm"/>
            <a:tailEnd type="none" len="sm" w="sm"/>
          </a:ln>
        </p:spPr>
      </p:sp>
      <p:sp>
        <p:nvSpPr>
          <p:cNvPr name="AutoShape 42" id="42"/>
          <p:cNvSpPr/>
          <p:nvPr/>
        </p:nvSpPr>
        <p:spPr>
          <a:xfrm rot="5400000">
            <a:off x="15529501" y="6008939"/>
            <a:ext cx="380018" cy="0"/>
          </a:xfrm>
          <a:prstGeom prst="line">
            <a:avLst/>
          </a:prstGeom>
          <a:ln cap="rnd" w="47625">
            <a:solidFill>
              <a:srgbClr val="0061FF"/>
            </a:solidFill>
            <a:prstDash val="solid"/>
            <a:headEnd type="none" len="sm" w="sm"/>
            <a:tailEnd type="none" len="sm" w="sm"/>
          </a:ln>
        </p:spPr>
      </p:sp>
      <p:pic>
        <p:nvPicPr>
          <p:cNvPr name="Picture 43" id="43"/>
          <p:cNvPicPr>
            <a:picLocks noChangeAspect="true"/>
          </p:cNvPicPr>
          <p:nvPr/>
        </p:nvPicPr>
        <p:blipFill>
          <a:blip r:embed="rId2"/>
          <a:srcRect l="0" t="0" r="0" b="0"/>
          <a:stretch>
            <a:fillRect/>
          </a:stretch>
        </p:blipFill>
        <p:spPr>
          <a:xfrm flipH="false" flipV="false" rot="0">
            <a:off x="15955055" y="266017"/>
            <a:ext cx="2031609" cy="1837093"/>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3482" y="0"/>
            <a:ext cx="18288000" cy="10287000"/>
            <a:chOff x="0" y="0"/>
            <a:chExt cx="6186311" cy="3479800"/>
          </a:xfrm>
        </p:grpSpPr>
        <p:sp>
          <p:nvSpPr>
            <p:cNvPr name="Freeform 3" id="3"/>
            <p:cNvSpPr/>
            <p:nvPr/>
          </p:nvSpPr>
          <p:spPr>
            <a:xfrm>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1028700" y="1028700"/>
            <a:ext cx="16223636" cy="1467455"/>
            <a:chOff x="0" y="0"/>
            <a:chExt cx="21631514" cy="1956606"/>
          </a:xfrm>
        </p:grpSpPr>
        <p:sp>
          <p:nvSpPr>
            <p:cNvPr name="TextBox 5" id="5"/>
            <p:cNvSpPr txBox="true"/>
            <p:nvPr/>
          </p:nvSpPr>
          <p:spPr>
            <a:xfrm rot="0">
              <a:off x="0" y="401914"/>
              <a:ext cx="21631514" cy="1554692"/>
            </a:xfrm>
            <a:prstGeom prst="rect">
              <a:avLst/>
            </a:prstGeom>
          </p:spPr>
          <p:txBody>
            <a:bodyPr anchor="t" rtlCol="false" tIns="0" lIns="0" bIns="0" rIns="0">
              <a:spAutoFit/>
            </a:bodyPr>
            <a:lstStyle/>
            <a:p>
              <a:pPr>
                <a:lnSpc>
                  <a:spcPts val="8800"/>
                </a:lnSpc>
              </a:pPr>
              <a:r>
                <a:rPr lang="en-US" spc="-400" sz="8000">
                  <a:solidFill>
                    <a:srgbClr val="000000"/>
                  </a:solidFill>
                  <a:latin typeface="DM Sans Bold"/>
                </a:rPr>
                <a:t>     Humana</a:t>
              </a:r>
            </a:p>
          </p:txBody>
        </p:sp>
        <p:sp>
          <p:nvSpPr>
            <p:cNvPr name="TextBox 6" id="6"/>
            <p:cNvSpPr txBox="true"/>
            <p:nvPr/>
          </p:nvSpPr>
          <p:spPr>
            <a:xfrm rot="0">
              <a:off x="0" y="-28575"/>
              <a:ext cx="21631514" cy="364700"/>
            </a:xfrm>
            <a:prstGeom prst="rect">
              <a:avLst/>
            </a:prstGeom>
          </p:spPr>
          <p:txBody>
            <a:bodyPr anchor="t" rtlCol="false" tIns="0" lIns="0" bIns="0" rIns="0">
              <a:spAutoFit/>
            </a:bodyPr>
            <a:lstStyle/>
            <a:p>
              <a:pPr algn="just">
                <a:lnSpc>
                  <a:spcPts val="2380"/>
                </a:lnSpc>
              </a:pPr>
              <a:r>
                <a:rPr lang="en-US" spc="85" sz="1700">
                  <a:solidFill>
                    <a:srgbClr val="FF66C4"/>
                  </a:solidFill>
                  <a:latin typeface="DM Sans Bold"/>
                </a:rPr>
                <a:t>FINAL</a:t>
              </a:r>
            </a:p>
          </p:txBody>
        </p:sp>
      </p:grpSp>
      <p:grpSp>
        <p:nvGrpSpPr>
          <p:cNvPr name="Group 7" id="7"/>
          <p:cNvGrpSpPr/>
          <p:nvPr/>
        </p:nvGrpSpPr>
        <p:grpSpPr>
          <a:xfrm rot="0">
            <a:off x="2836755" y="3848989"/>
            <a:ext cx="3018027" cy="2936082"/>
            <a:chOff x="0" y="0"/>
            <a:chExt cx="4024036" cy="3914775"/>
          </a:xfrm>
        </p:grpSpPr>
        <p:sp>
          <p:nvSpPr>
            <p:cNvPr name="AutoShape 8" id="8"/>
            <p:cNvSpPr/>
            <p:nvPr/>
          </p:nvSpPr>
          <p:spPr>
            <a:xfrm rot="0">
              <a:off x="252199" y="2378938"/>
              <a:ext cx="3519638" cy="637279"/>
            </a:xfrm>
            <a:prstGeom prst="rect">
              <a:avLst/>
            </a:prstGeom>
            <a:solidFill>
              <a:srgbClr val="60EFFF"/>
            </a:solidFill>
          </p:spPr>
        </p:sp>
        <p:sp>
          <p:nvSpPr>
            <p:cNvPr name="TextBox 9" id="9"/>
            <p:cNvSpPr txBox="true"/>
            <p:nvPr/>
          </p:nvSpPr>
          <p:spPr>
            <a:xfrm rot="0">
              <a:off x="0" y="415292"/>
              <a:ext cx="4024036" cy="1957704"/>
            </a:xfrm>
            <a:prstGeom prst="rect">
              <a:avLst/>
            </a:prstGeom>
          </p:spPr>
          <p:txBody>
            <a:bodyPr anchor="t" rtlCol="false" tIns="0" lIns="0" bIns="0" rIns="0">
              <a:spAutoFit/>
            </a:bodyPr>
            <a:lstStyle/>
            <a:p>
              <a:pPr algn="ctr">
                <a:lnSpc>
                  <a:spcPts val="2940"/>
                </a:lnSpc>
              </a:pPr>
              <a:r>
                <a:rPr lang="en-US" spc="-42" sz="2100">
                  <a:solidFill>
                    <a:srgbClr val="000000"/>
                  </a:solidFill>
                  <a:latin typeface="DM Sans Bold"/>
                </a:rPr>
                <a:t>Tutor Empresarial</a:t>
              </a:r>
            </a:p>
            <a:p>
              <a:pPr algn="ctr">
                <a:lnSpc>
                  <a:spcPts val="2940"/>
                </a:lnSpc>
              </a:pPr>
              <a:r>
                <a:rPr lang="en-US" spc="-24" sz="2100">
                  <a:solidFill>
                    <a:srgbClr val="000000"/>
                  </a:solidFill>
                  <a:latin typeface="Arimo Bold"/>
                </a:rPr>
                <a:t>Lic. Psicologia Alan Granja</a:t>
              </a:r>
            </a:p>
            <a:p>
              <a:pPr algn="ctr">
                <a:lnSpc>
                  <a:spcPts val="2940"/>
                </a:lnSpc>
              </a:pPr>
            </a:p>
          </p:txBody>
        </p:sp>
        <p:sp>
          <p:nvSpPr>
            <p:cNvPr name="TextBox 10" id="10"/>
            <p:cNvSpPr txBox="true"/>
            <p:nvPr/>
          </p:nvSpPr>
          <p:spPr>
            <a:xfrm rot="0">
              <a:off x="0" y="2452370"/>
              <a:ext cx="4024036" cy="1462405"/>
            </a:xfrm>
            <a:prstGeom prst="rect">
              <a:avLst/>
            </a:prstGeom>
          </p:spPr>
          <p:txBody>
            <a:bodyPr anchor="t" rtlCol="false" tIns="0" lIns="0" bIns="0" rIns="0">
              <a:spAutoFit/>
            </a:bodyPr>
            <a:lstStyle/>
            <a:p>
              <a:pPr algn="ctr">
                <a:lnSpc>
                  <a:spcPts val="2940"/>
                </a:lnSpc>
              </a:pPr>
            </a:p>
            <a:p>
              <a:pPr algn="ctr">
                <a:lnSpc>
                  <a:spcPts val="2940"/>
                </a:lnSpc>
              </a:pPr>
            </a:p>
            <a:p>
              <a:pPr algn="ctr">
                <a:lnSpc>
                  <a:spcPts val="2940"/>
                </a:lnSpc>
              </a:pPr>
            </a:p>
          </p:txBody>
        </p:sp>
        <p:sp>
          <p:nvSpPr>
            <p:cNvPr name="TextBox 11" id="11"/>
            <p:cNvSpPr txBox="true"/>
            <p:nvPr/>
          </p:nvSpPr>
          <p:spPr>
            <a:xfrm rot="0">
              <a:off x="1458159" y="-28575"/>
              <a:ext cx="1107719" cy="364700"/>
            </a:xfrm>
            <a:prstGeom prst="rect">
              <a:avLst/>
            </a:prstGeom>
          </p:spPr>
          <p:txBody>
            <a:bodyPr anchor="t" rtlCol="false" tIns="0" lIns="0" bIns="0" rIns="0">
              <a:spAutoFit/>
            </a:bodyPr>
            <a:lstStyle/>
            <a:p>
              <a:pPr algn="ctr" marL="0" indent="0" lvl="0">
                <a:lnSpc>
                  <a:spcPts val="2380"/>
                </a:lnSpc>
                <a:spcBef>
                  <a:spcPct val="0"/>
                </a:spcBef>
              </a:pPr>
            </a:p>
          </p:txBody>
        </p:sp>
        <p:sp>
          <p:nvSpPr>
            <p:cNvPr name="AutoShape 12" id="12"/>
            <p:cNvSpPr/>
            <p:nvPr/>
          </p:nvSpPr>
          <p:spPr>
            <a:xfrm rot="5400000">
              <a:off x="1726923" y="2174319"/>
              <a:ext cx="506690" cy="0"/>
            </a:xfrm>
            <a:prstGeom prst="line">
              <a:avLst/>
            </a:prstGeom>
            <a:ln cap="rnd" w="63500">
              <a:solidFill>
                <a:srgbClr val="60EFFF"/>
              </a:solidFill>
              <a:prstDash val="solid"/>
              <a:headEnd type="none" len="sm" w="sm"/>
              <a:tailEnd type="none" len="sm" w="sm"/>
            </a:ln>
          </p:spPr>
        </p:sp>
      </p:grpSp>
      <p:grpSp>
        <p:nvGrpSpPr>
          <p:cNvPr name="Group 13" id="13"/>
          <p:cNvGrpSpPr/>
          <p:nvPr/>
        </p:nvGrpSpPr>
        <p:grpSpPr>
          <a:xfrm rot="0">
            <a:off x="7631504" y="3913101"/>
            <a:ext cx="3018027" cy="2807857"/>
            <a:chOff x="0" y="0"/>
            <a:chExt cx="4024036" cy="3743810"/>
          </a:xfrm>
        </p:grpSpPr>
        <p:sp>
          <p:nvSpPr>
            <p:cNvPr name="AutoShape 14" id="14"/>
            <p:cNvSpPr/>
            <p:nvPr/>
          </p:nvSpPr>
          <p:spPr>
            <a:xfrm rot="0">
              <a:off x="252199" y="0"/>
              <a:ext cx="3519638" cy="637279"/>
            </a:xfrm>
            <a:prstGeom prst="rect">
              <a:avLst/>
            </a:prstGeom>
            <a:solidFill>
              <a:srgbClr val="269AFF"/>
            </a:solidFill>
          </p:spPr>
        </p:sp>
        <p:sp>
          <p:nvSpPr>
            <p:cNvPr name="TextBox 15" id="15"/>
            <p:cNvSpPr txBox="true"/>
            <p:nvPr/>
          </p:nvSpPr>
          <p:spPr>
            <a:xfrm rot="0">
              <a:off x="0" y="1730226"/>
              <a:ext cx="4024036" cy="1462404"/>
            </a:xfrm>
            <a:prstGeom prst="rect">
              <a:avLst/>
            </a:prstGeom>
          </p:spPr>
          <p:txBody>
            <a:bodyPr anchor="t" rtlCol="false" tIns="0" lIns="0" bIns="0" rIns="0">
              <a:spAutoFit/>
            </a:bodyPr>
            <a:lstStyle/>
            <a:p>
              <a:pPr algn="ctr">
                <a:lnSpc>
                  <a:spcPts val="2940"/>
                </a:lnSpc>
              </a:pPr>
              <a:r>
                <a:rPr lang="en-US" spc="-42" sz="2100">
                  <a:solidFill>
                    <a:srgbClr val="000000"/>
                  </a:solidFill>
                  <a:latin typeface="DM Sans Bold"/>
                </a:rPr>
                <a:t>Tutor Académico</a:t>
              </a:r>
            </a:p>
            <a:p>
              <a:pPr algn="ctr">
                <a:lnSpc>
                  <a:spcPts val="2940"/>
                </a:lnSpc>
              </a:pPr>
              <a:r>
                <a:rPr lang="en-US" spc="-24" sz="2100">
                  <a:solidFill>
                    <a:srgbClr val="000000"/>
                  </a:solidFill>
                  <a:latin typeface="Arimo Bold"/>
                </a:rPr>
                <a:t>Ing. Jenny Ruiz</a:t>
              </a:r>
            </a:p>
            <a:p>
              <a:pPr algn="ctr">
                <a:lnSpc>
                  <a:spcPts val="2940"/>
                </a:lnSpc>
              </a:pPr>
            </a:p>
          </p:txBody>
        </p:sp>
        <p:sp>
          <p:nvSpPr>
            <p:cNvPr name="TextBox 16" id="16"/>
            <p:cNvSpPr txBox="true"/>
            <p:nvPr/>
          </p:nvSpPr>
          <p:spPr>
            <a:xfrm rot="0">
              <a:off x="0" y="3272005"/>
              <a:ext cx="4024036" cy="471805"/>
            </a:xfrm>
            <a:prstGeom prst="rect">
              <a:avLst/>
            </a:prstGeom>
          </p:spPr>
          <p:txBody>
            <a:bodyPr anchor="t" rtlCol="false" tIns="0" lIns="0" bIns="0" rIns="0">
              <a:spAutoFit/>
            </a:bodyPr>
            <a:lstStyle/>
            <a:p>
              <a:pPr algn="ctr">
                <a:lnSpc>
                  <a:spcPts val="2940"/>
                </a:lnSpc>
              </a:pPr>
            </a:p>
          </p:txBody>
        </p:sp>
        <p:sp>
          <p:nvSpPr>
            <p:cNvPr name="TextBox 17" id="17"/>
            <p:cNvSpPr txBox="true"/>
            <p:nvPr/>
          </p:nvSpPr>
          <p:spPr>
            <a:xfrm rot="0">
              <a:off x="1302031" y="1286359"/>
              <a:ext cx="1107719" cy="364700"/>
            </a:xfrm>
            <a:prstGeom prst="rect">
              <a:avLst/>
            </a:prstGeom>
          </p:spPr>
          <p:txBody>
            <a:bodyPr anchor="t" rtlCol="false" tIns="0" lIns="0" bIns="0" rIns="0">
              <a:spAutoFit/>
            </a:bodyPr>
            <a:lstStyle/>
            <a:p>
              <a:pPr algn="ctr" marL="0" indent="0" lvl="0">
                <a:lnSpc>
                  <a:spcPts val="2380"/>
                </a:lnSpc>
                <a:spcBef>
                  <a:spcPct val="0"/>
                </a:spcBef>
              </a:pPr>
            </a:p>
          </p:txBody>
        </p:sp>
        <p:sp>
          <p:nvSpPr>
            <p:cNvPr name="AutoShape 18" id="18"/>
            <p:cNvSpPr/>
            <p:nvPr/>
          </p:nvSpPr>
          <p:spPr>
            <a:xfrm rot="5400000">
              <a:off x="1726923" y="851627"/>
              <a:ext cx="506690" cy="0"/>
            </a:xfrm>
            <a:prstGeom prst="line">
              <a:avLst/>
            </a:prstGeom>
            <a:ln cap="rnd" w="63500">
              <a:solidFill>
                <a:srgbClr val="3AB6FF"/>
              </a:solidFill>
              <a:prstDash val="solid"/>
              <a:headEnd type="none" len="sm" w="sm"/>
              <a:tailEnd type="none" len="sm" w="sm"/>
            </a:ln>
          </p:spPr>
        </p:sp>
      </p:grpSp>
      <p:grpSp>
        <p:nvGrpSpPr>
          <p:cNvPr name="Group 19" id="19"/>
          <p:cNvGrpSpPr/>
          <p:nvPr/>
        </p:nvGrpSpPr>
        <p:grpSpPr>
          <a:xfrm rot="0">
            <a:off x="12744945" y="4108878"/>
            <a:ext cx="3018027" cy="2076239"/>
            <a:chOff x="0" y="0"/>
            <a:chExt cx="4024036" cy="2768319"/>
          </a:xfrm>
        </p:grpSpPr>
        <p:sp>
          <p:nvSpPr>
            <p:cNvPr name="AutoShape 20" id="20"/>
            <p:cNvSpPr/>
            <p:nvPr/>
          </p:nvSpPr>
          <p:spPr>
            <a:xfrm rot="0">
              <a:off x="252199" y="2131040"/>
              <a:ext cx="3519638" cy="637279"/>
            </a:xfrm>
            <a:prstGeom prst="rect">
              <a:avLst/>
            </a:prstGeom>
            <a:solidFill>
              <a:srgbClr val="0061FF"/>
            </a:solidFill>
          </p:spPr>
        </p:sp>
        <p:sp>
          <p:nvSpPr>
            <p:cNvPr name="TextBox 21" id="21"/>
            <p:cNvSpPr txBox="true"/>
            <p:nvPr/>
          </p:nvSpPr>
          <p:spPr>
            <a:xfrm rot="0">
              <a:off x="0" y="415292"/>
              <a:ext cx="4024036" cy="1462404"/>
            </a:xfrm>
            <a:prstGeom prst="rect">
              <a:avLst/>
            </a:prstGeom>
          </p:spPr>
          <p:txBody>
            <a:bodyPr anchor="t" rtlCol="false" tIns="0" lIns="0" bIns="0" rIns="0">
              <a:spAutoFit/>
            </a:bodyPr>
            <a:lstStyle/>
            <a:p>
              <a:pPr algn="ctr">
                <a:lnSpc>
                  <a:spcPts val="2940"/>
                </a:lnSpc>
              </a:pPr>
              <a:r>
                <a:rPr lang="en-US" spc="-42" sz="2100">
                  <a:solidFill>
                    <a:srgbClr val="000000"/>
                  </a:solidFill>
                  <a:latin typeface="DM Sans Bold"/>
                </a:rPr>
                <a:t>Tutor Académico</a:t>
              </a:r>
            </a:p>
            <a:p>
              <a:pPr algn="ctr">
                <a:lnSpc>
                  <a:spcPts val="2940"/>
                </a:lnSpc>
              </a:pPr>
              <a:r>
                <a:rPr lang="en-US" spc="-24" sz="2100">
                  <a:solidFill>
                    <a:srgbClr val="000000"/>
                  </a:solidFill>
                  <a:latin typeface="Arimo Bold"/>
                </a:rPr>
                <a:t>Ing.  Mario Almachi</a:t>
              </a:r>
            </a:p>
            <a:p>
              <a:pPr algn="ctr">
                <a:lnSpc>
                  <a:spcPts val="2940"/>
                </a:lnSpc>
              </a:pPr>
            </a:p>
          </p:txBody>
        </p:sp>
        <p:sp>
          <p:nvSpPr>
            <p:cNvPr name="TextBox 22" id="22"/>
            <p:cNvSpPr txBox="true"/>
            <p:nvPr/>
          </p:nvSpPr>
          <p:spPr>
            <a:xfrm rot="0">
              <a:off x="1458159" y="-28575"/>
              <a:ext cx="1107719" cy="364700"/>
            </a:xfrm>
            <a:prstGeom prst="rect">
              <a:avLst/>
            </a:prstGeom>
          </p:spPr>
          <p:txBody>
            <a:bodyPr anchor="t" rtlCol="false" tIns="0" lIns="0" bIns="0" rIns="0">
              <a:spAutoFit/>
            </a:bodyPr>
            <a:lstStyle/>
            <a:p>
              <a:pPr algn="ctr" marL="0" indent="0" lvl="0">
                <a:lnSpc>
                  <a:spcPts val="2380"/>
                </a:lnSpc>
                <a:spcBef>
                  <a:spcPct val="0"/>
                </a:spcBef>
              </a:pPr>
            </a:p>
          </p:txBody>
        </p:sp>
        <p:sp>
          <p:nvSpPr>
            <p:cNvPr name="AutoShape 23" id="23"/>
            <p:cNvSpPr/>
            <p:nvPr/>
          </p:nvSpPr>
          <p:spPr>
            <a:xfrm rot="5400000">
              <a:off x="1726923" y="1845945"/>
              <a:ext cx="506690" cy="0"/>
            </a:xfrm>
            <a:prstGeom prst="line">
              <a:avLst/>
            </a:prstGeom>
            <a:ln cap="rnd" w="63500">
              <a:solidFill>
                <a:srgbClr val="0061FF"/>
              </a:solidFill>
              <a:prstDash val="solid"/>
              <a:headEnd type="none" len="sm" w="sm"/>
              <a:tailEnd type="none" len="sm" w="sm"/>
            </a:ln>
          </p:spPr>
        </p:sp>
      </p:grpSp>
      <p:pic>
        <p:nvPicPr>
          <p:cNvPr name="Picture 24" id="24"/>
          <p:cNvPicPr>
            <a:picLocks noChangeAspect="true"/>
          </p:cNvPicPr>
          <p:nvPr/>
        </p:nvPicPr>
        <p:blipFill>
          <a:blip r:embed="rId2"/>
          <a:srcRect l="0" t="0" r="0" b="0"/>
          <a:stretch>
            <a:fillRect/>
          </a:stretch>
        </p:blipFill>
        <p:spPr>
          <a:xfrm flipH="false" flipV="false" rot="0">
            <a:off x="15955055" y="266017"/>
            <a:ext cx="2031609" cy="1837093"/>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872836" y="521623"/>
            <a:ext cx="6548270" cy="3703964"/>
            <a:chOff x="0" y="0"/>
            <a:chExt cx="8731027" cy="4938619"/>
          </a:xfrm>
        </p:grpSpPr>
        <p:sp>
          <p:nvSpPr>
            <p:cNvPr name="TextBox 5" id="5"/>
            <p:cNvSpPr txBox="true"/>
            <p:nvPr/>
          </p:nvSpPr>
          <p:spPr>
            <a:xfrm rot="0">
              <a:off x="0" y="412127"/>
              <a:ext cx="8731027" cy="4526492"/>
            </a:xfrm>
            <a:prstGeom prst="rect">
              <a:avLst/>
            </a:prstGeom>
          </p:spPr>
          <p:txBody>
            <a:bodyPr anchor="t" rtlCol="false" tIns="0" lIns="0" bIns="0" rIns="0">
              <a:spAutoFit/>
            </a:bodyPr>
            <a:lstStyle/>
            <a:p>
              <a:pPr>
                <a:lnSpc>
                  <a:spcPts val="8800"/>
                </a:lnSpc>
              </a:pPr>
              <a:r>
                <a:rPr lang="en-US" spc="-400" sz="8000">
                  <a:solidFill>
                    <a:srgbClr val="000000"/>
                  </a:solidFill>
                  <a:latin typeface="DM Sans Bold"/>
                </a:rPr>
                <a:t>RESULTADOS</a:t>
              </a:r>
            </a:p>
            <a:p>
              <a:pPr>
                <a:lnSpc>
                  <a:spcPts val="8800"/>
                </a:lnSpc>
              </a:pPr>
              <a:r>
                <a:rPr lang="en-US" spc="-400" sz="8000">
                  <a:solidFill>
                    <a:srgbClr val="000000"/>
                  </a:solidFill>
                  <a:latin typeface="DM Sans Bold"/>
                </a:rPr>
                <a:t>ESPERADOS</a:t>
              </a:r>
            </a:p>
            <a:p>
              <a:pPr>
                <a:lnSpc>
                  <a:spcPts val="8800"/>
                </a:lnSpc>
              </a:pPr>
            </a:p>
          </p:txBody>
        </p:sp>
        <p:sp>
          <p:nvSpPr>
            <p:cNvPr name="TextBox 6" id="6"/>
            <p:cNvSpPr txBox="true"/>
            <p:nvPr/>
          </p:nvSpPr>
          <p:spPr>
            <a:xfrm rot="0">
              <a:off x="0" y="-28575"/>
              <a:ext cx="8731027" cy="364700"/>
            </a:xfrm>
            <a:prstGeom prst="rect">
              <a:avLst/>
            </a:prstGeom>
          </p:spPr>
          <p:txBody>
            <a:bodyPr anchor="t" rtlCol="false" tIns="0" lIns="0" bIns="0" rIns="0">
              <a:spAutoFit/>
            </a:bodyPr>
            <a:lstStyle/>
            <a:p>
              <a:pPr algn="just">
                <a:lnSpc>
                  <a:spcPts val="2380"/>
                </a:lnSpc>
              </a:pPr>
              <a:r>
                <a:rPr lang="en-US" spc="85" sz="1700">
                  <a:solidFill>
                    <a:srgbClr val="FF66C4"/>
                  </a:solidFill>
                  <a:latin typeface="DM Sans Bold"/>
                </a:rPr>
                <a:t>DESARROLLO</a:t>
              </a:r>
            </a:p>
          </p:txBody>
        </p:sp>
      </p:grpSp>
      <p:sp>
        <p:nvSpPr>
          <p:cNvPr name="TextBox 7" id="7"/>
          <p:cNvSpPr txBox="true"/>
          <p:nvPr/>
        </p:nvSpPr>
        <p:spPr>
          <a:xfrm rot="0">
            <a:off x="872836" y="3337585"/>
            <a:ext cx="15214169" cy="5054227"/>
          </a:xfrm>
          <a:prstGeom prst="rect">
            <a:avLst/>
          </a:prstGeom>
        </p:spPr>
        <p:txBody>
          <a:bodyPr anchor="t" rtlCol="false" tIns="0" lIns="0" bIns="0" rIns="0">
            <a:spAutoFit/>
          </a:bodyPr>
          <a:lstStyle/>
          <a:p>
            <a:pPr>
              <a:lnSpc>
                <a:spcPts val="5024"/>
              </a:lnSpc>
            </a:pPr>
            <a:r>
              <a:rPr lang="en-US" sz="3588">
                <a:solidFill>
                  <a:srgbClr val="000000"/>
                </a:solidFill>
                <a:latin typeface="DM Sans"/>
              </a:rPr>
              <a:t>Como resultado de este proyecto se espera tener una buena aceptación por parte de los psicólogos que usen el programa. Que el diagnóstico dado por la aplicación tenga una muy buena aproximación al resultado dado por un psicólogo. En relación al código y performance, dependerá del computador usado, aun así, será limitado a una cierta cantidad de palabras para no exagerar el consumo de recursos del computador y así pueda tener un excelente funcionamiento. </a:t>
            </a:r>
          </a:p>
          <a:p>
            <a:pPr>
              <a:lnSpc>
                <a:spcPts val="5024"/>
              </a:lnSpc>
            </a:pPr>
          </a:p>
        </p:txBody>
      </p:sp>
      <p:pic>
        <p:nvPicPr>
          <p:cNvPr name="Picture 8" id="8"/>
          <p:cNvPicPr>
            <a:picLocks noChangeAspect="true"/>
          </p:cNvPicPr>
          <p:nvPr/>
        </p:nvPicPr>
        <p:blipFill>
          <a:blip r:embed="rId2"/>
          <a:srcRect l="0" t="0" r="0" b="0"/>
          <a:stretch>
            <a:fillRect/>
          </a:stretch>
        </p:blipFill>
        <p:spPr>
          <a:xfrm flipH="false" flipV="false" rot="0">
            <a:off x="15955055" y="266017"/>
            <a:ext cx="2031609" cy="1837093"/>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1561"/>
          <a:stretch>
            <a:fillRect/>
          </a:stretch>
        </p:blipFill>
        <p:spPr>
          <a:xfrm flipH="false" flipV="false" rot="0">
            <a:off x="-296084" y="903629"/>
            <a:ext cx="11901732" cy="8811350"/>
          </a:xfrm>
          <a:prstGeom prst="rect">
            <a:avLst/>
          </a:prstGeom>
        </p:spPr>
      </p:pic>
      <p:grpSp>
        <p:nvGrpSpPr>
          <p:cNvPr name="Group 3" id="3"/>
          <p:cNvGrpSpPr/>
          <p:nvPr/>
        </p:nvGrpSpPr>
        <p:grpSpPr>
          <a:xfrm rot="0">
            <a:off x="1028700" y="1156909"/>
            <a:ext cx="9718329" cy="5416565"/>
            <a:chOff x="0" y="0"/>
            <a:chExt cx="12957772" cy="7222087"/>
          </a:xfrm>
        </p:grpSpPr>
        <p:pic>
          <p:nvPicPr>
            <p:cNvPr name="Picture 4" id="4"/>
            <p:cNvPicPr>
              <a:picLocks noChangeAspect="true"/>
            </p:cNvPicPr>
            <p:nvPr/>
          </p:nvPicPr>
          <p:blipFill>
            <a:blip r:embed="rId3"/>
            <a:srcRect l="8383" t="0" r="8383" b="0"/>
            <a:stretch>
              <a:fillRect/>
            </a:stretch>
          </p:blipFill>
          <p:spPr>
            <a:xfrm>
              <a:off x="0" y="0"/>
              <a:ext cx="12957772" cy="7222087"/>
            </a:xfrm>
            <a:prstGeom prst="rect">
              <a:avLst/>
            </a:prstGeom>
          </p:spPr>
        </p:pic>
      </p:grpSp>
      <p:sp>
        <p:nvSpPr>
          <p:cNvPr name="TextBox 5" id="5"/>
          <p:cNvSpPr txBox="true"/>
          <p:nvPr/>
        </p:nvSpPr>
        <p:spPr>
          <a:xfrm rot="0">
            <a:off x="11199167" y="3798517"/>
            <a:ext cx="5883375" cy="613410"/>
          </a:xfrm>
          <a:prstGeom prst="rect">
            <a:avLst/>
          </a:prstGeom>
        </p:spPr>
        <p:txBody>
          <a:bodyPr anchor="t" rtlCol="false" tIns="0" lIns="0" bIns="0" rIns="0">
            <a:spAutoFit/>
          </a:bodyPr>
          <a:lstStyle/>
          <a:p>
            <a:pPr algn="just">
              <a:lnSpc>
                <a:spcPts val="5039"/>
              </a:lnSpc>
            </a:pPr>
            <a:r>
              <a:rPr lang="en-US" spc="179" sz="3599">
                <a:solidFill>
                  <a:srgbClr val="000000"/>
                </a:solidFill>
                <a:latin typeface="DM Sans Bold"/>
              </a:rPr>
              <a:t>MATRIZ DE USUARIO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99152" y="460658"/>
            <a:ext cx="12456655" cy="9368443"/>
          </a:xfrm>
          <a:prstGeom prst="rect">
            <a:avLst/>
          </a:prstGeom>
        </p:spPr>
      </p:pic>
      <p:grpSp>
        <p:nvGrpSpPr>
          <p:cNvPr name="Group 3" id="3"/>
          <p:cNvGrpSpPr/>
          <p:nvPr/>
        </p:nvGrpSpPr>
        <p:grpSpPr>
          <a:xfrm rot="0">
            <a:off x="1028700" y="790040"/>
            <a:ext cx="10187346" cy="5619806"/>
            <a:chOff x="0" y="0"/>
            <a:chExt cx="13583128" cy="7493075"/>
          </a:xfrm>
        </p:grpSpPr>
        <p:pic>
          <p:nvPicPr>
            <p:cNvPr name="Picture 4" id="4"/>
            <p:cNvPicPr>
              <a:picLocks noChangeAspect="true"/>
            </p:cNvPicPr>
            <p:nvPr/>
          </p:nvPicPr>
          <p:blipFill>
            <a:blip r:embed="rId3"/>
            <a:srcRect l="0" t="16071" r="0" b="16071"/>
            <a:stretch>
              <a:fillRect/>
            </a:stretch>
          </p:blipFill>
          <p:spPr>
            <a:xfrm>
              <a:off x="0" y="0"/>
              <a:ext cx="13583128" cy="7493075"/>
            </a:xfrm>
            <a:prstGeom prst="rect">
              <a:avLst/>
            </a:prstGeom>
          </p:spPr>
        </p:pic>
      </p:grpSp>
      <p:sp>
        <p:nvSpPr>
          <p:cNvPr name="TextBox 5" id="5"/>
          <p:cNvSpPr txBox="true"/>
          <p:nvPr/>
        </p:nvSpPr>
        <p:spPr>
          <a:xfrm rot="0">
            <a:off x="12215370" y="1510965"/>
            <a:ext cx="5883375" cy="854076"/>
          </a:xfrm>
          <a:prstGeom prst="rect">
            <a:avLst/>
          </a:prstGeom>
        </p:spPr>
        <p:txBody>
          <a:bodyPr anchor="t" rtlCol="false" tIns="0" lIns="0" bIns="0" rIns="0">
            <a:spAutoFit/>
          </a:bodyPr>
          <a:lstStyle/>
          <a:p>
            <a:pPr algn="ctr">
              <a:lnSpc>
                <a:spcPts val="6999"/>
              </a:lnSpc>
            </a:pPr>
            <a:r>
              <a:rPr lang="en-US" spc="249" sz="4999">
                <a:solidFill>
                  <a:srgbClr val="000000"/>
                </a:solidFill>
                <a:latin typeface="DM Sans Bold"/>
              </a:rPr>
              <a:t>CRONOGRAMA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1561"/>
          <a:stretch>
            <a:fillRect/>
          </a:stretch>
        </p:blipFill>
        <p:spPr>
          <a:xfrm flipH="false" flipV="false" rot="0">
            <a:off x="-296084" y="903629"/>
            <a:ext cx="11901732" cy="8811350"/>
          </a:xfrm>
          <a:prstGeom prst="rect">
            <a:avLst/>
          </a:prstGeom>
        </p:spPr>
      </p:pic>
      <p:grpSp>
        <p:nvGrpSpPr>
          <p:cNvPr name="Group 3" id="3"/>
          <p:cNvGrpSpPr/>
          <p:nvPr/>
        </p:nvGrpSpPr>
        <p:grpSpPr>
          <a:xfrm rot="0">
            <a:off x="1028700" y="1156909"/>
            <a:ext cx="9718329" cy="5416565"/>
            <a:chOff x="0" y="0"/>
            <a:chExt cx="12957772" cy="7222087"/>
          </a:xfrm>
        </p:grpSpPr>
        <p:pic>
          <p:nvPicPr>
            <p:cNvPr name="Picture 4" id="4"/>
            <p:cNvPicPr>
              <a:picLocks noChangeAspect="true"/>
            </p:cNvPicPr>
            <p:nvPr/>
          </p:nvPicPr>
          <p:blipFill>
            <a:blip r:embed="rId3"/>
            <a:srcRect l="0" t="27802" r="0" b="27802"/>
            <a:stretch>
              <a:fillRect/>
            </a:stretch>
          </p:blipFill>
          <p:spPr>
            <a:xfrm>
              <a:off x="0" y="0"/>
              <a:ext cx="12957772" cy="7222087"/>
            </a:xfrm>
            <a:prstGeom prst="rect">
              <a:avLst/>
            </a:prstGeom>
          </p:spPr>
        </p:pic>
      </p:grpSp>
      <p:sp>
        <p:nvSpPr>
          <p:cNvPr name="TextBox 5" id="5"/>
          <p:cNvSpPr txBox="true"/>
          <p:nvPr/>
        </p:nvSpPr>
        <p:spPr>
          <a:xfrm rot="0">
            <a:off x="11199167" y="3798517"/>
            <a:ext cx="5883375" cy="613410"/>
          </a:xfrm>
          <a:prstGeom prst="rect">
            <a:avLst/>
          </a:prstGeom>
        </p:spPr>
        <p:txBody>
          <a:bodyPr anchor="t" rtlCol="false" tIns="0" lIns="0" bIns="0" rIns="0">
            <a:spAutoFit/>
          </a:bodyPr>
          <a:lstStyle/>
          <a:p>
            <a:pPr algn="just">
              <a:lnSpc>
                <a:spcPts val="5039"/>
              </a:lnSpc>
            </a:pPr>
            <a:r>
              <a:rPr lang="en-US" spc="179" sz="3599">
                <a:solidFill>
                  <a:srgbClr val="000000"/>
                </a:solidFill>
                <a:latin typeface="DM Sans Bold"/>
              </a:rPr>
              <a:t>HISTORIAS DE USUARIO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7291326" y="5440264"/>
            <a:ext cx="4750423" cy="3202826"/>
            <a:chOff x="0" y="0"/>
            <a:chExt cx="6333897" cy="4270434"/>
          </a:xfrm>
        </p:grpSpPr>
        <p:grpSp>
          <p:nvGrpSpPr>
            <p:cNvPr name="Group 5" id="5"/>
            <p:cNvGrpSpPr>
              <a:grpSpLocks noChangeAspect="true"/>
            </p:cNvGrpSpPr>
            <p:nvPr/>
          </p:nvGrpSpPr>
          <p:grpSpPr>
            <a:xfrm rot="0">
              <a:off x="0" y="0"/>
              <a:ext cx="6333897" cy="3562772"/>
              <a:chOff x="0" y="0"/>
              <a:chExt cx="11289030" cy="6350000"/>
            </a:xfrm>
          </p:grpSpPr>
          <p:sp>
            <p:nvSpPr>
              <p:cNvPr name="Freeform 6" id="6"/>
              <p:cNvSpPr/>
              <p:nvPr/>
            </p:nvSpPr>
            <p:spPr>
              <a:xfrm>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75104" r="-75104" t="0" b="0"/>
                </a:stretch>
              </a:blipFill>
            </p:spPr>
          </p:sp>
        </p:grpSp>
        <p:sp>
          <p:nvSpPr>
            <p:cNvPr name="TextBox 7" id="7"/>
            <p:cNvSpPr txBox="true"/>
            <p:nvPr/>
          </p:nvSpPr>
          <p:spPr>
            <a:xfrm rot="0">
              <a:off x="0" y="3767303"/>
              <a:ext cx="6333897" cy="503131"/>
            </a:xfrm>
            <a:prstGeom prst="rect">
              <a:avLst/>
            </a:prstGeom>
          </p:spPr>
          <p:txBody>
            <a:bodyPr anchor="t" rtlCol="false" tIns="0" lIns="0" bIns="0" rIns="0">
              <a:spAutoFit/>
            </a:bodyPr>
            <a:lstStyle/>
            <a:p>
              <a:pPr>
                <a:lnSpc>
                  <a:spcPts val="3220"/>
                </a:lnSpc>
              </a:pPr>
              <a:r>
                <a:rPr lang="en-US" spc="-46" sz="2300">
                  <a:solidFill>
                    <a:srgbClr val="000000"/>
                  </a:solidFill>
                  <a:latin typeface="DM Sans Bold"/>
                </a:rPr>
                <a:t>Examen</a:t>
              </a:r>
            </a:p>
          </p:txBody>
        </p:sp>
      </p:grpSp>
      <p:grpSp>
        <p:nvGrpSpPr>
          <p:cNvPr name="Group 8" id="8"/>
          <p:cNvGrpSpPr>
            <a:grpSpLocks noChangeAspect="true"/>
          </p:cNvGrpSpPr>
          <p:nvPr/>
        </p:nvGrpSpPr>
        <p:grpSpPr>
          <a:xfrm rot="0">
            <a:off x="7291326" y="1560713"/>
            <a:ext cx="4750423" cy="2672079"/>
            <a:chOff x="0" y="0"/>
            <a:chExt cx="11289030" cy="6350000"/>
          </a:xfrm>
        </p:grpSpPr>
        <p:sp>
          <p:nvSpPr>
            <p:cNvPr name="Freeform 9" id="9"/>
            <p:cNvSpPr/>
            <p:nvPr/>
          </p:nvSpPr>
          <p:spPr>
            <a:xfrm>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0" r="0" t="-4" b="-4"/>
              </a:stretch>
            </a:blipFill>
          </p:spPr>
        </p:sp>
      </p:grpSp>
      <p:grpSp>
        <p:nvGrpSpPr>
          <p:cNvPr name="Group 10" id="10"/>
          <p:cNvGrpSpPr/>
          <p:nvPr/>
        </p:nvGrpSpPr>
        <p:grpSpPr>
          <a:xfrm rot="0">
            <a:off x="12325067" y="1560713"/>
            <a:ext cx="4750423" cy="3203818"/>
            <a:chOff x="0" y="0"/>
            <a:chExt cx="6333897" cy="4271758"/>
          </a:xfrm>
        </p:grpSpPr>
        <p:sp>
          <p:nvSpPr>
            <p:cNvPr name="TextBox 11" id="11"/>
            <p:cNvSpPr txBox="true"/>
            <p:nvPr/>
          </p:nvSpPr>
          <p:spPr>
            <a:xfrm rot="0">
              <a:off x="0" y="3768627"/>
              <a:ext cx="6333897" cy="503131"/>
            </a:xfrm>
            <a:prstGeom prst="rect">
              <a:avLst/>
            </a:prstGeom>
          </p:spPr>
          <p:txBody>
            <a:bodyPr anchor="t" rtlCol="false" tIns="0" lIns="0" bIns="0" rIns="0">
              <a:spAutoFit/>
            </a:bodyPr>
            <a:lstStyle/>
            <a:p>
              <a:pPr>
                <a:lnSpc>
                  <a:spcPts val="3220"/>
                </a:lnSpc>
              </a:pPr>
              <a:r>
                <a:rPr lang="en-US" spc="-46" sz="2300">
                  <a:solidFill>
                    <a:srgbClr val="000000"/>
                  </a:solidFill>
                  <a:latin typeface="DM Sans Bold"/>
                </a:rPr>
                <a:t>Menu</a:t>
              </a:r>
            </a:p>
          </p:txBody>
        </p:sp>
        <p:grpSp>
          <p:nvGrpSpPr>
            <p:cNvPr name="Group 12" id="12"/>
            <p:cNvGrpSpPr>
              <a:grpSpLocks noChangeAspect="true"/>
            </p:cNvGrpSpPr>
            <p:nvPr/>
          </p:nvGrpSpPr>
          <p:grpSpPr>
            <a:xfrm rot="0">
              <a:off x="0" y="0"/>
              <a:ext cx="6333897" cy="3562772"/>
              <a:chOff x="0" y="0"/>
              <a:chExt cx="11289030" cy="6350000"/>
            </a:xfrm>
          </p:grpSpPr>
          <p:sp>
            <p:nvSpPr>
              <p:cNvPr name="Freeform 13" id="13"/>
              <p:cNvSpPr/>
              <p:nvPr/>
            </p:nvSpPr>
            <p:spPr>
              <a:xfrm>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31406" r="-31406" t="0" b="0"/>
                </a:stretch>
              </a:blipFill>
            </p:spPr>
          </p:sp>
        </p:grpSp>
      </p:grpSp>
      <p:grpSp>
        <p:nvGrpSpPr>
          <p:cNvPr name="Group 14" id="14"/>
          <p:cNvGrpSpPr/>
          <p:nvPr/>
        </p:nvGrpSpPr>
        <p:grpSpPr>
          <a:xfrm rot="0">
            <a:off x="12325067" y="5440264"/>
            <a:ext cx="4750423" cy="3202826"/>
            <a:chOff x="0" y="0"/>
            <a:chExt cx="6333897" cy="4270434"/>
          </a:xfrm>
        </p:grpSpPr>
        <p:grpSp>
          <p:nvGrpSpPr>
            <p:cNvPr name="Group 15" id="15"/>
            <p:cNvGrpSpPr>
              <a:grpSpLocks noChangeAspect="true"/>
            </p:cNvGrpSpPr>
            <p:nvPr/>
          </p:nvGrpSpPr>
          <p:grpSpPr>
            <a:xfrm rot="0">
              <a:off x="0" y="0"/>
              <a:ext cx="6333897" cy="3562772"/>
              <a:chOff x="0" y="0"/>
              <a:chExt cx="11289030" cy="6350000"/>
            </a:xfrm>
          </p:grpSpPr>
          <p:sp>
            <p:nvSpPr>
              <p:cNvPr name="Freeform 16" id="16"/>
              <p:cNvSpPr/>
              <p:nvPr/>
            </p:nvSpPr>
            <p:spPr>
              <a:xfrm>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72034" r="-72034" t="0" b="0"/>
                </a:stretch>
              </a:blipFill>
            </p:spPr>
          </p:sp>
        </p:grpSp>
        <p:sp>
          <p:nvSpPr>
            <p:cNvPr name="TextBox 17" id="17"/>
            <p:cNvSpPr txBox="true"/>
            <p:nvPr/>
          </p:nvSpPr>
          <p:spPr>
            <a:xfrm rot="0">
              <a:off x="0" y="3767303"/>
              <a:ext cx="6333897" cy="503131"/>
            </a:xfrm>
            <a:prstGeom prst="rect">
              <a:avLst/>
            </a:prstGeom>
          </p:spPr>
          <p:txBody>
            <a:bodyPr anchor="t" rtlCol="false" tIns="0" lIns="0" bIns="0" rIns="0">
              <a:spAutoFit/>
            </a:bodyPr>
            <a:lstStyle/>
            <a:p>
              <a:pPr>
                <a:lnSpc>
                  <a:spcPts val="3220"/>
                </a:lnSpc>
              </a:pPr>
              <a:r>
                <a:rPr lang="en-US" spc="-46" sz="2300">
                  <a:solidFill>
                    <a:srgbClr val="000000"/>
                  </a:solidFill>
                  <a:latin typeface="DM Sans Bold"/>
                </a:rPr>
                <a:t>Registro usuarios</a:t>
              </a:r>
            </a:p>
          </p:txBody>
        </p:sp>
      </p:grpSp>
      <p:sp>
        <p:nvSpPr>
          <p:cNvPr name="TextBox 18" id="18"/>
          <p:cNvSpPr txBox="true"/>
          <p:nvPr/>
        </p:nvSpPr>
        <p:spPr>
          <a:xfrm rot="0">
            <a:off x="919263" y="4126229"/>
            <a:ext cx="5459764" cy="1149350"/>
          </a:xfrm>
          <a:prstGeom prst="rect">
            <a:avLst/>
          </a:prstGeom>
        </p:spPr>
        <p:txBody>
          <a:bodyPr anchor="t" rtlCol="false" tIns="0" lIns="0" bIns="0" rIns="0">
            <a:spAutoFit/>
          </a:bodyPr>
          <a:lstStyle/>
          <a:p>
            <a:pPr>
              <a:lnSpc>
                <a:spcPts val="8800"/>
              </a:lnSpc>
            </a:pPr>
            <a:r>
              <a:rPr lang="en-US" spc="-400" sz="8000">
                <a:solidFill>
                  <a:srgbClr val="000000"/>
                </a:solidFill>
                <a:latin typeface="DM Sans Bold"/>
              </a:rPr>
              <a:t>Requisitos</a:t>
            </a:r>
          </a:p>
        </p:txBody>
      </p:sp>
      <p:sp>
        <p:nvSpPr>
          <p:cNvPr name="TextBox 19" id="19"/>
          <p:cNvSpPr txBox="true"/>
          <p:nvPr/>
        </p:nvSpPr>
        <p:spPr>
          <a:xfrm rot="0">
            <a:off x="919263" y="3778885"/>
            <a:ext cx="5459764" cy="280669"/>
          </a:xfrm>
          <a:prstGeom prst="rect">
            <a:avLst/>
          </a:prstGeom>
        </p:spPr>
        <p:txBody>
          <a:bodyPr anchor="t" rtlCol="false" tIns="0" lIns="0" bIns="0" rIns="0">
            <a:spAutoFit/>
          </a:bodyPr>
          <a:lstStyle/>
          <a:p>
            <a:pPr algn="just">
              <a:lnSpc>
                <a:spcPts val="2380"/>
              </a:lnSpc>
            </a:pPr>
            <a:r>
              <a:rPr lang="en-US" spc="85" sz="1700">
                <a:solidFill>
                  <a:srgbClr val="FF66C4"/>
                </a:solidFill>
                <a:latin typeface="DM Sans Bold"/>
              </a:rPr>
              <a:t>DESAROLLO</a:t>
            </a:r>
          </a:p>
        </p:txBody>
      </p:sp>
      <p:sp>
        <p:nvSpPr>
          <p:cNvPr name="TextBox 20" id="20"/>
          <p:cNvSpPr txBox="true"/>
          <p:nvPr/>
        </p:nvSpPr>
        <p:spPr>
          <a:xfrm rot="0">
            <a:off x="7291326" y="4375278"/>
            <a:ext cx="4750423" cy="389254"/>
          </a:xfrm>
          <a:prstGeom prst="rect">
            <a:avLst/>
          </a:prstGeom>
        </p:spPr>
        <p:txBody>
          <a:bodyPr anchor="t" rtlCol="false" tIns="0" lIns="0" bIns="0" rIns="0">
            <a:spAutoFit/>
          </a:bodyPr>
          <a:lstStyle/>
          <a:p>
            <a:pPr>
              <a:lnSpc>
                <a:spcPts val="3220"/>
              </a:lnSpc>
            </a:pPr>
            <a:r>
              <a:rPr lang="en-US" spc="-46" sz="2300">
                <a:solidFill>
                  <a:srgbClr val="000000"/>
                </a:solidFill>
                <a:latin typeface="DM Sans Bold"/>
              </a:rPr>
              <a:t>Login</a:t>
            </a:r>
          </a:p>
        </p:txBody>
      </p:sp>
      <p:pic>
        <p:nvPicPr>
          <p:cNvPr name="Picture 21" id="21"/>
          <p:cNvPicPr>
            <a:picLocks noChangeAspect="true"/>
          </p:cNvPicPr>
          <p:nvPr/>
        </p:nvPicPr>
        <p:blipFill>
          <a:blip r:embed="rId6"/>
          <a:srcRect l="0" t="0" r="0" b="0"/>
          <a:stretch>
            <a:fillRect/>
          </a:stretch>
        </p:blipFill>
        <p:spPr>
          <a:xfrm flipH="false" flipV="false" rot="0">
            <a:off x="264782" y="248699"/>
            <a:ext cx="2031609" cy="1837093"/>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
        <p:nvSpPr>
          <p:cNvPr name="TextBox 4" id="4"/>
          <p:cNvSpPr txBox="true"/>
          <p:nvPr/>
        </p:nvSpPr>
        <p:spPr>
          <a:xfrm rot="0">
            <a:off x="756596" y="1297132"/>
            <a:ext cx="9012337" cy="1349375"/>
          </a:xfrm>
          <a:prstGeom prst="rect">
            <a:avLst/>
          </a:prstGeom>
        </p:spPr>
        <p:txBody>
          <a:bodyPr anchor="t" rtlCol="false" tIns="0" lIns="0" bIns="0" rIns="0">
            <a:spAutoFit/>
          </a:bodyPr>
          <a:lstStyle/>
          <a:p>
            <a:pPr>
              <a:lnSpc>
                <a:spcPts val="10450"/>
              </a:lnSpc>
            </a:pPr>
            <a:r>
              <a:rPr lang="en-US" spc="-475" sz="9500">
                <a:solidFill>
                  <a:srgbClr val="000000"/>
                </a:solidFill>
                <a:latin typeface="DM Sans Bold"/>
              </a:rPr>
              <a:t>GRACIAS</a:t>
            </a:r>
          </a:p>
        </p:txBody>
      </p:sp>
      <p:sp>
        <p:nvSpPr>
          <p:cNvPr name="TextBox 5" id="5"/>
          <p:cNvSpPr txBox="true"/>
          <p:nvPr/>
        </p:nvSpPr>
        <p:spPr>
          <a:xfrm rot="0">
            <a:off x="756596" y="4126057"/>
            <a:ext cx="16005588" cy="4789805"/>
          </a:xfrm>
          <a:prstGeom prst="rect">
            <a:avLst/>
          </a:prstGeom>
        </p:spPr>
        <p:txBody>
          <a:bodyPr anchor="t" rtlCol="false" tIns="0" lIns="0" bIns="0" rIns="0">
            <a:spAutoFit/>
          </a:bodyPr>
          <a:lstStyle/>
          <a:p>
            <a:pPr>
              <a:lnSpc>
                <a:spcPts val="3219"/>
              </a:lnSpc>
            </a:pPr>
            <a:r>
              <a:rPr lang="en-US" sz="2299">
                <a:solidFill>
                  <a:srgbClr val="737373"/>
                </a:solidFill>
                <a:latin typeface="DM Sans"/>
              </a:rPr>
              <a:t>Betancourt, D. (2022, 10 enero). 5W2H para la Planificación: ¿Qué es y cómo se hace? Ingenio Empresa. Recuperado 25 de diciembre de 2021, de </a:t>
            </a:r>
            <a:r>
              <a:rPr lang="en-US" sz="2299">
                <a:solidFill>
                  <a:srgbClr val="737373"/>
                </a:solidFill>
                <a:latin typeface="Arimo"/>
              </a:rPr>
              <a:t>https://</a:t>
            </a:r>
            <a:r>
              <a:rPr lang="en-US" sz="2299">
                <a:solidFill>
                  <a:srgbClr val="737373"/>
                </a:solidFill>
                <a:latin typeface="DM Sans"/>
              </a:rPr>
              <a:t>www.ingenioempresa.com/5w2h/</a:t>
            </a:r>
            <a:r>
              <a:rPr lang="en-US" sz="2299">
                <a:solidFill>
                  <a:srgbClr val="737373"/>
                </a:solidFill>
                <a:latin typeface="DM Sans"/>
              </a:rPr>
              <a:t> </a:t>
            </a:r>
          </a:p>
          <a:p>
            <a:pPr>
              <a:lnSpc>
                <a:spcPts val="3219"/>
              </a:lnSpc>
            </a:pPr>
            <a:r>
              <a:rPr lang="en-US" sz="2299">
                <a:solidFill>
                  <a:srgbClr val="737373"/>
                </a:solidFill>
                <a:latin typeface="DM Sans"/>
              </a:rPr>
              <a:t>Psicología - Concepto, origen, ramas y objetivos. (s. f.). Concepto. Recuperado 10 de diciembre de 2021, de </a:t>
            </a:r>
            <a:r>
              <a:rPr lang="en-US" sz="2299">
                <a:solidFill>
                  <a:srgbClr val="737373"/>
                </a:solidFill>
                <a:latin typeface="DM Sans"/>
              </a:rPr>
              <a:t>https://concepto.de/psicologia-3/</a:t>
            </a:r>
            <a:r>
              <a:rPr lang="en-US" sz="2299">
                <a:solidFill>
                  <a:srgbClr val="737373"/>
                </a:solidFill>
                <a:latin typeface="DM Sans"/>
              </a:rPr>
              <a:t> </a:t>
            </a:r>
          </a:p>
          <a:p>
            <a:pPr>
              <a:lnSpc>
                <a:spcPts val="3219"/>
              </a:lnSpc>
            </a:pPr>
            <a:r>
              <a:rPr lang="en-US" sz="2299">
                <a:solidFill>
                  <a:srgbClr val="737373"/>
                </a:solidFill>
                <a:latin typeface="DM Sans"/>
              </a:rPr>
              <a:t>CIE-11 para estadísticas de mortalidad y morbilidad. (s. f.). CIE. Recuperado 24 de diciembre de 2021, de </a:t>
            </a:r>
            <a:r>
              <a:rPr lang="en-US" sz="2299">
                <a:solidFill>
                  <a:srgbClr val="737373"/>
                </a:solidFill>
                <a:latin typeface="DM Sans"/>
              </a:rPr>
              <a:t>https://icd.who.int/browse11/l-m/es#/http%3a%2f%2fid.who.int%2ficd%2fentity%2f1563440232</a:t>
            </a:r>
            <a:r>
              <a:rPr lang="en-US" sz="2299">
                <a:solidFill>
                  <a:srgbClr val="737373"/>
                </a:solidFill>
                <a:latin typeface="DM Sans"/>
              </a:rPr>
              <a:t> </a:t>
            </a:r>
          </a:p>
          <a:p>
            <a:pPr>
              <a:lnSpc>
                <a:spcPts val="3219"/>
              </a:lnSpc>
            </a:pPr>
            <a:r>
              <a:rPr lang="en-US" sz="2299">
                <a:solidFill>
                  <a:srgbClr val="737373"/>
                </a:solidFill>
                <a:latin typeface="DM Sans"/>
              </a:rPr>
              <a:t>Alan Granja, comunicación personal, 24 de diciembre de 2021) </a:t>
            </a:r>
          </a:p>
          <a:p>
            <a:pPr>
              <a:lnSpc>
                <a:spcPts val="3219"/>
              </a:lnSpc>
            </a:pPr>
            <a:r>
              <a:rPr lang="en-US" sz="2299">
                <a:solidFill>
                  <a:srgbClr val="737373"/>
                </a:solidFill>
                <a:latin typeface="DM Sans"/>
              </a:rPr>
              <a:t>Alan Granja, comunicación personal, 3</a:t>
            </a:r>
            <a:r>
              <a:rPr lang="en-US" sz="2299">
                <a:solidFill>
                  <a:srgbClr val="737373"/>
                </a:solidFill>
                <a:latin typeface="DM Sans"/>
              </a:rPr>
              <a:t>1 de enero de 2022)</a:t>
            </a:r>
          </a:p>
          <a:p>
            <a:pPr>
              <a:lnSpc>
                <a:spcPts val="3219"/>
              </a:lnSpc>
            </a:pPr>
            <a:r>
              <a:rPr lang="en-US" sz="2299">
                <a:solidFill>
                  <a:srgbClr val="737373"/>
                </a:solidFill>
                <a:latin typeface="DM Sans"/>
              </a:rPr>
              <a:t>Alan Granja, comunicación personal, 20 de Febrero de 2022)</a:t>
            </a:r>
            <a:r>
              <a:rPr lang="en-US" sz="2299">
                <a:solidFill>
                  <a:srgbClr val="737373"/>
                </a:solidFill>
                <a:latin typeface="DM Sans"/>
              </a:rPr>
              <a:t> </a:t>
            </a:r>
          </a:p>
          <a:p>
            <a:pPr>
              <a:lnSpc>
                <a:spcPts val="3219"/>
              </a:lnSpc>
            </a:pPr>
            <a:r>
              <a:rPr lang="en-US" sz="2299">
                <a:solidFill>
                  <a:srgbClr val="737373"/>
                </a:solidFill>
                <a:latin typeface="DM Sans"/>
              </a:rPr>
              <a:t>colaboradores de Wikipedia. (2020, 18 diciembre). Dev-C++. Wikipedia, la Enciclopedia </a:t>
            </a:r>
          </a:p>
          <a:p>
            <a:pPr>
              <a:lnSpc>
                <a:spcPts val="3219"/>
              </a:lnSpc>
            </a:pPr>
            <a:r>
              <a:rPr lang="en-US" sz="2299">
                <a:solidFill>
                  <a:srgbClr val="737373"/>
                </a:solidFill>
                <a:latin typeface="DM Sans"/>
              </a:rPr>
              <a:t>libre. Recuperado 31 de enero de 2022, de https://es.wikipedia.org/wiki/Dev-C%2B%2B </a:t>
            </a:r>
          </a:p>
          <a:p>
            <a:pPr>
              <a:lnSpc>
                <a:spcPts val="3219"/>
              </a:lnSpc>
            </a:pPr>
          </a:p>
        </p:txBody>
      </p:sp>
      <p:sp>
        <p:nvSpPr>
          <p:cNvPr name="TextBox 6" id="6"/>
          <p:cNvSpPr txBox="true"/>
          <p:nvPr/>
        </p:nvSpPr>
        <p:spPr>
          <a:xfrm rot="0">
            <a:off x="756596" y="3017138"/>
            <a:ext cx="6606335" cy="365759"/>
          </a:xfrm>
          <a:prstGeom prst="rect">
            <a:avLst/>
          </a:prstGeom>
        </p:spPr>
        <p:txBody>
          <a:bodyPr anchor="t" rtlCol="false" tIns="0" lIns="0" bIns="0" rIns="0">
            <a:spAutoFit/>
          </a:bodyPr>
          <a:lstStyle/>
          <a:p>
            <a:pPr>
              <a:lnSpc>
                <a:spcPts val="2940"/>
              </a:lnSpc>
            </a:pPr>
            <a:r>
              <a:rPr lang="en-US" spc="-42" sz="2100">
                <a:solidFill>
                  <a:srgbClr val="000000"/>
                </a:solidFill>
                <a:latin typeface="DM Sans Bold"/>
              </a:rPr>
              <a:t>BIBLIOGRAFIA</a:t>
            </a:r>
          </a:p>
        </p:txBody>
      </p:sp>
      <p:pic>
        <p:nvPicPr>
          <p:cNvPr name="Picture 7" id="7"/>
          <p:cNvPicPr>
            <a:picLocks noChangeAspect="true"/>
          </p:cNvPicPr>
          <p:nvPr/>
        </p:nvPicPr>
        <p:blipFill>
          <a:blip r:embed="rId2"/>
          <a:srcRect l="0" t="0" r="0" b="0"/>
          <a:stretch>
            <a:fillRect/>
          </a:stretch>
        </p:blipFill>
        <p:spPr>
          <a:xfrm flipH="false" flipV="false" rot="0">
            <a:off x="15955055" y="266017"/>
            <a:ext cx="2031609" cy="1837093"/>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93803" y="0"/>
            <a:ext cx="18288000" cy="10287000"/>
            <a:chOff x="0" y="0"/>
            <a:chExt cx="6186311" cy="3479800"/>
          </a:xfrm>
        </p:grpSpPr>
        <p:sp>
          <p:nvSpPr>
            <p:cNvPr name="Freeform 3" id="3"/>
            <p:cNvSpPr/>
            <p:nvPr/>
          </p:nvSpPr>
          <p:spPr>
            <a:xfrm>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pic>
        <p:nvPicPr>
          <p:cNvPr name="Picture 4" id="4"/>
          <p:cNvPicPr>
            <a:picLocks noChangeAspect="true"/>
          </p:cNvPicPr>
          <p:nvPr/>
        </p:nvPicPr>
        <p:blipFill>
          <a:blip r:embed="rId2"/>
          <a:srcRect l="0" t="0" r="0" b="0"/>
          <a:stretch>
            <a:fillRect/>
          </a:stretch>
        </p:blipFill>
        <p:spPr>
          <a:xfrm flipH="false" flipV="false" rot="0">
            <a:off x="7227339" y="2733868"/>
            <a:ext cx="3614447" cy="4819263"/>
          </a:xfrm>
          <a:prstGeom prst="rect">
            <a:avLst/>
          </a:prstGeom>
        </p:spPr>
      </p:pic>
      <p:pic>
        <p:nvPicPr>
          <p:cNvPr name="Picture 5" id="5"/>
          <p:cNvPicPr>
            <a:picLocks noChangeAspect="true"/>
          </p:cNvPicPr>
          <p:nvPr/>
        </p:nvPicPr>
        <p:blipFill>
          <a:blip r:embed="rId3"/>
          <a:srcRect l="0" t="5388" r="4983" b="23348"/>
          <a:stretch>
            <a:fillRect/>
          </a:stretch>
        </p:blipFill>
        <p:spPr>
          <a:xfrm flipH="false" flipV="false" rot="0">
            <a:off x="12859889" y="2733868"/>
            <a:ext cx="3614447" cy="4819263"/>
          </a:xfrm>
          <a:prstGeom prst="rect">
            <a:avLst/>
          </a:prstGeom>
        </p:spPr>
      </p:pic>
      <p:pic>
        <p:nvPicPr>
          <p:cNvPr name="Picture 6" id="6"/>
          <p:cNvPicPr>
            <a:picLocks noChangeAspect="true"/>
          </p:cNvPicPr>
          <p:nvPr/>
        </p:nvPicPr>
        <p:blipFill>
          <a:blip r:embed="rId4"/>
          <a:srcRect l="22455" t="13112" r="31548" b="8773"/>
          <a:stretch>
            <a:fillRect/>
          </a:stretch>
        </p:blipFill>
        <p:spPr>
          <a:xfrm flipH="false" flipV="false" rot="0">
            <a:off x="1599135" y="2733868"/>
            <a:ext cx="3783658" cy="4819263"/>
          </a:xfrm>
          <a:prstGeom prst="rect">
            <a:avLst/>
          </a:prstGeom>
        </p:spPr>
      </p:pic>
      <p:grpSp>
        <p:nvGrpSpPr>
          <p:cNvPr name="Group 7" id="7"/>
          <p:cNvGrpSpPr/>
          <p:nvPr/>
        </p:nvGrpSpPr>
        <p:grpSpPr>
          <a:xfrm rot="0">
            <a:off x="669120" y="7670102"/>
            <a:ext cx="4934233" cy="755014"/>
            <a:chOff x="0" y="0"/>
            <a:chExt cx="6578977" cy="1006686"/>
          </a:xfrm>
        </p:grpSpPr>
        <p:sp>
          <p:nvSpPr>
            <p:cNvPr name="TextBox 8" id="8"/>
            <p:cNvSpPr txBox="true"/>
            <p:nvPr/>
          </p:nvSpPr>
          <p:spPr>
            <a:xfrm rot="0">
              <a:off x="0" y="-47625"/>
              <a:ext cx="6578977" cy="503131"/>
            </a:xfrm>
            <a:prstGeom prst="rect">
              <a:avLst/>
            </a:prstGeom>
          </p:spPr>
          <p:txBody>
            <a:bodyPr anchor="t" rtlCol="false" tIns="0" lIns="0" bIns="0" rIns="0">
              <a:spAutoFit/>
            </a:bodyPr>
            <a:lstStyle/>
            <a:p>
              <a:pPr algn="ctr">
                <a:lnSpc>
                  <a:spcPts val="3220"/>
                </a:lnSpc>
              </a:pPr>
              <a:r>
                <a:rPr lang="en-US" spc="-46" sz="2300">
                  <a:solidFill>
                    <a:srgbClr val="000000"/>
                  </a:solidFill>
                  <a:latin typeface="DM Sans Bold"/>
                </a:rPr>
                <a:t>Joel Arguello</a:t>
              </a:r>
            </a:p>
          </p:txBody>
        </p:sp>
        <p:sp>
          <p:nvSpPr>
            <p:cNvPr name="TextBox 9" id="9"/>
            <p:cNvSpPr txBox="true"/>
            <p:nvPr/>
          </p:nvSpPr>
          <p:spPr>
            <a:xfrm rot="0">
              <a:off x="0" y="534881"/>
              <a:ext cx="6578977" cy="471805"/>
            </a:xfrm>
            <a:prstGeom prst="rect">
              <a:avLst/>
            </a:prstGeom>
          </p:spPr>
          <p:txBody>
            <a:bodyPr anchor="t" rtlCol="false" tIns="0" lIns="0" bIns="0" rIns="0">
              <a:spAutoFit/>
            </a:bodyPr>
            <a:lstStyle/>
            <a:p>
              <a:pPr>
                <a:lnSpc>
                  <a:spcPts val="2940"/>
                </a:lnSpc>
              </a:pPr>
              <a:r>
                <a:rPr lang="en-US" sz="2100">
                  <a:solidFill>
                    <a:srgbClr val="737373"/>
                  </a:solidFill>
                  <a:latin typeface="DM Sans"/>
                </a:rPr>
                <a:t>Estudiante primer nivel ing de software</a:t>
              </a:r>
            </a:p>
          </p:txBody>
        </p:sp>
      </p:grpSp>
      <p:grpSp>
        <p:nvGrpSpPr>
          <p:cNvPr name="Group 10" id="10"/>
          <p:cNvGrpSpPr/>
          <p:nvPr/>
        </p:nvGrpSpPr>
        <p:grpSpPr>
          <a:xfrm rot="0">
            <a:off x="1028700" y="977913"/>
            <a:ext cx="16230600" cy="1468119"/>
            <a:chOff x="0" y="0"/>
            <a:chExt cx="21640800" cy="1957492"/>
          </a:xfrm>
        </p:grpSpPr>
        <p:sp>
          <p:nvSpPr>
            <p:cNvPr name="TextBox 11" id="11"/>
            <p:cNvSpPr txBox="true"/>
            <p:nvPr/>
          </p:nvSpPr>
          <p:spPr>
            <a:xfrm rot="0">
              <a:off x="0" y="402800"/>
              <a:ext cx="21640800" cy="1554692"/>
            </a:xfrm>
            <a:prstGeom prst="rect">
              <a:avLst/>
            </a:prstGeom>
          </p:spPr>
          <p:txBody>
            <a:bodyPr anchor="t" rtlCol="false" tIns="0" lIns="0" bIns="0" rIns="0">
              <a:spAutoFit/>
            </a:bodyPr>
            <a:lstStyle/>
            <a:p>
              <a:pPr>
                <a:lnSpc>
                  <a:spcPts val="8800"/>
                </a:lnSpc>
              </a:pPr>
              <a:r>
                <a:rPr lang="en-US" spc="-400" sz="8000">
                  <a:solidFill>
                    <a:srgbClr val="000000"/>
                  </a:solidFill>
                  <a:latin typeface="DM Sans Bold"/>
                </a:rPr>
                <a:t>Integrantes</a:t>
              </a:r>
            </a:p>
          </p:txBody>
        </p:sp>
        <p:sp>
          <p:nvSpPr>
            <p:cNvPr name="TextBox 12" id="12"/>
            <p:cNvSpPr txBox="true"/>
            <p:nvPr/>
          </p:nvSpPr>
          <p:spPr>
            <a:xfrm rot="0">
              <a:off x="0" y="-28575"/>
              <a:ext cx="21640800" cy="364700"/>
            </a:xfrm>
            <a:prstGeom prst="rect">
              <a:avLst/>
            </a:prstGeom>
          </p:spPr>
          <p:txBody>
            <a:bodyPr anchor="t" rtlCol="false" tIns="0" lIns="0" bIns="0" rIns="0">
              <a:spAutoFit/>
            </a:bodyPr>
            <a:lstStyle/>
            <a:p>
              <a:pPr algn="just">
                <a:lnSpc>
                  <a:spcPts val="2380"/>
                </a:lnSpc>
              </a:pPr>
              <a:r>
                <a:rPr lang="en-US" spc="85" sz="1700">
                  <a:solidFill>
                    <a:srgbClr val="FF66C4"/>
                  </a:solidFill>
                  <a:latin typeface="DM Sans Bold"/>
                </a:rPr>
                <a:t>INTRODUCCION</a:t>
              </a:r>
            </a:p>
          </p:txBody>
        </p:sp>
      </p:grpSp>
      <p:grpSp>
        <p:nvGrpSpPr>
          <p:cNvPr name="Group 13" id="13"/>
          <p:cNvGrpSpPr/>
          <p:nvPr/>
        </p:nvGrpSpPr>
        <p:grpSpPr>
          <a:xfrm rot="0">
            <a:off x="6676884" y="7670102"/>
            <a:ext cx="4934233" cy="755014"/>
            <a:chOff x="0" y="0"/>
            <a:chExt cx="6578977" cy="1006686"/>
          </a:xfrm>
        </p:grpSpPr>
        <p:sp>
          <p:nvSpPr>
            <p:cNvPr name="TextBox 14" id="14"/>
            <p:cNvSpPr txBox="true"/>
            <p:nvPr/>
          </p:nvSpPr>
          <p:spPr>
            <a:xfrm rot="0">
              <a:off x="0" y="-47625"/>
              <a:ext cx="6578977" cy="503131"/>
            </a:xfrm>
            <a:prstGeom prst="rect">
              <a:avLst/>
            </a:prstGeom>
          </p:spPr>
          <p:txBody>
            <a:bodyPr anchor="t" rtlCol="false" tIns="0" lIns="0" bIns="0" rIns="0">
              <a:spAutoFit/>
            </a:bodyPr>
            <a:lstStyle/>
            <a:p>
              <a:pPr algn="ctr">
                <a:lnSpc>
                  <a:spcPts val="3220"/>
                </a:lnSpc>
              </a:pPr>
              <a:r>
                <a:rPr lang="en-US" spc="-46" sz="2300">
                  <a:solidFill>
                    <a:srgbClr val="000000"/>
                  </a:solidFill>
                  <a:latin typeface="DM Sans Bold"/>
                </a:rPr>
                <a:t>Cesar Loor</a:t>
              </a:r>
            </a:p>
          </p:txBody>
        </p:sp>
        <p:sp>
          <p:nvSpPr>
            <p:cNvPr name="TextBox 15" id="15"/>
            <p:cNvSpPr txBox="true"/>
            <p:nvPr/>
          </p:nvSpPr>
          <p:spPr>
            <a:xfrm rot="0">
              <a:off x="0" y="534881"/>
              <a:ext cx="6578977" cy="471805"/>
            </a:xfrm>
            <a:prstGeom prst="rect">
              <a:avLst/>
            </a:prstGeom>
          </p:spPr>
          <p:txBody>
            <a:bodyPr anchor="t" rtlCol="false" tIns="0" lIns="0" bIns="0" rIns="0">
              <a:spAutoFit/>
            </a:bodyPr>
            <a:lstStyle/>
            <a:p>
              <a:pPr>
                <a:lnSpc>
                  <a:spcPts val="2940"/>
                </a:lnSpc>
              </a:pPr>
              <a:r>
                <a:rPr lang="en-US" sz="2100">
                  <a:solidFill>
                    <a:srgbClr val="737373"/>
                  </a:solidFill>
                  <a:latin typeface="DM Sans"/>
                </a:rPr>
                <a:t>Estudiante primer nivel ing de software</a:t>
              </a:r>
            </a:p>
          </p:txBody>
        </p:sp>
      </p:grpSp>
      <p:grpSp>
        <p:nvGrpSpPr>
          <p:cNvPr name="Group 16" id="16"/>
          <p:cNvGrpSpPr/>
          <p:nvPr/>
        </p:nvGrpSpPr>
        <p:grpSpPr>
          <a:xfrm rot="0">
            <a:off x="12199996" y="7670102"/>
            <a:ext cx="4934233" cy="755014"/>
            <a:chOff x="0" y="0"/>
            <a:chExt cx="6578977" cy="1006686"/>
          </a:xfrm>
        </p:grpSpPr>
        <p:sp>
          <p:nvSpPr>
            <p:cNvPr name="TextBox 17" id="17"/>
            <p:cNvSpPr txBox="true"/>
            <p:nvPr/>
          </p:nvSpPr>
          <p:spPr>
            <a:xfrm rot="0">
              <a:off x="0" y="-47625"/>
              <a:ext cx="6578977" cy="503131"/>
            </a:xfrm>
            <a:prstGeom prst="rect">
              <a:avLst/>
            </a:prstGeom>
          </p:spPr>
          <p:txBody>
            <a:bodyPr anchor="t" rtlCol="false" tIns="0" lIns="0" bIns="0" rIns="0">
              <a:spAutoFit/>
            </a:bodyPr>
            <a:lstStyle/>
            <a:p>
              <a:pPr algn="ctr">
                <a:lnSpc>
                  <a:spcPts val="3220"/>
                </a:lnSpc>
              </a:pPr>
              <a:r>
                <a:rPr lang="en-US" spc="-46" sz="2300">
                  <a:solidFill>
                    <a:srgbClr val="000000"/>
                  </a:solidFill>
                  <a:latin typeface="DM Sans Bold"/>
                </a:rPr>
                <a:t>Josue Villavicencio</a:t>
              </a:r>
            </a:p>
          </p:txBody>
        </p:sp>
        <p:sp>
          <p:nvSpPr>
            <p:cNvPr name="TextBox 18" id="18"/>
            <p:cNvSpPr txBox="true"/>
            <p:nvPr/>
          </p:nvSpPr>
          <p:spPr>
            <a:xfrm rot="0">
              <a:off x="0" y="534881"/>
              <a:ext cx="6578977" cy="471805"/>
            </a:xfrm>
            <a:prstGeom prst="rect">
              <a:avLst/>
            </a:prstGeom>
          </p:spPr>
          <p:txBody>
            <a:bodyPr anchor="t" rtlCol="false" tIns="0" lIns="0" bIns="0" rIns="0">
              <a:spAutoFit/>
            </a:bodyPr>
            <a:lstStyle/>
            <a:p>
              <a:pPr>
                <a:lnSpc>
                  <a:spcPts val="2940"/>
                </a:lnSpc>
              </a:pPr>
              <a:r>
                <a:rPr lang="en-US" sz="2100">
                  <a:solidFill>
                    <a:srgbClr val="737373"/>
                  </a:solidFill>
                  <a:latin typeface="DM Sans"/>
                </a:rPr>
                <a:t>Estudiante primer nivel ing de software</a:t>
              </a:r>
            </a:p>
          </p:txBody>
        </p:sp>
      </p:grpSp>
      <p:pic>
        <p:nvPicPr>
          <p:cNvPr name="Picture 19" id="19"/>
          <p:cNvPicPr>
            <a:picLocks noChangeAspect="true"/>
          </p:cNvPicPr>
          <p:nvPr/>
        </p:nvPicPr>
        <p:blipFill>
          <a:blip r:embed="rId5"/>
          <a:srcRect l="0" t="0" r="0" b="0"/>
          <a:stretch>
            <a:fillRect/>
          </a:stretch>
        </p:blipFill>
        <p:spPr>
          <a:xfrm flipH="false" flipV="false" rot="0">
            <a:off x="15955055" y="266017"/>
            <a:ext cx="2031609" cy="1837093"/>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1028700" y="3856430"/>
            <a:ext cx="4712543" cy="1460460"/>
            <a:chOff x="0" y="0"/>
            <a:chExt cx="6283390" cy="1947279"/>
          </a:xfrm>
        </p:grpSpPr>
        <p:sp>
          <p:nvSpPr>
            <p:cNvPr name="TextBox 5" id="5"/>
            <p:cNvSpPr txBox="true"/>
            <p:nvPr/>
          </p:nvSpPr>
          <p:spPr>
            <a:xfrm rot="0">
              <a:off x="0" y="392587"/>
              <a:ext cx="6283390" cy="1554692"/>
            </a:xfrm>
            <a:prstGeom prst="rect">
              <a:avLst/>
            </a:prstGeom>
          </p:spPr>
          <p:txBody>
            <a:bodyPr anchor="t" rtlCol="false" tIns="0" lIns="0" bIns="0" rIns="0">
              <a:spAutoFit/>
            </a:bodyPr>
            <a:lstStyle/>
            <a:p>
              <a:pPr>
                <a:lnSpc>
                  <a:spcPts val="8800"/>
                </a:lnSpc>
              </a:pPr>
              <a:r>
                <a:rPr lang="en-US" spc="-400" sz="8000">
                  <a:solidFill>
                    <a:srgbClr val="000000"/>
                  </a:solidFill>
                  <a:latin typeface="DM Sans Bold"/>
                </a:rPr>
                <a:t>Objetivos</a:t>
              </a:r>
            </a:p>
          </p:txBody>
        </p:sp>
        <p:sp>
          <p:nvSpPr>
            <p:cNvPr name="TextBox 6" id="6"/>
            <p:cNvSpPr txBox="true"/>
            <p:nvPr/>
          </p:nvSpPr>
          <p:spPr>
            <a:xfrm rot="0">
              <a:off x="0" y="-28575"/>
              <a:ext cx="6283390" cy="364700"/>
            </a:xfrm>
            <a:prstGeom prst="rect">
              <a:avLst/>
            </a:prstGeom>
          </p:spPr>
          <p:txBody>
            <a:bodyPr anchor="t" rtlCol="false" tIns="0" lIns="0" bIns="0" rIns="0">
              <a:spAutoFit/>
            </a:bodyPr>
            <a:lstStyle/>
            <a:p>
              <a:pPr algn="just">
                <a:lnSpc>
                  <a:spcPts val="2380"/>
                </a:lnSpc>
              </a:pPr>
              <a:r>
                <a:rPr lang="en-US" spc="85" sz="1700">
                  <a:solidFill>
                    <a:srgbClr val="FF66C4"/>
                  </a:solidFill>
                  <a:latin typeface="DM Sans Bold"/>
                </a:rPr>
                <a:t>INTRODUCCION</a:t>
              </a:r>
            </a:p>
          </p:txBody>
        </p:sp>
      </p:grpSp>
      <p:sp>
        <p:nvSpPr>
          <p:cNvPr name="TextBox 7" id="7"/>
          <p:cNvSpPr txBox="true"/>
          <p:nvPr/>
        </p:nvSpPr>
        <p:spPr>
          <a:xfrm rot="0">
            <a:off x="6548772" y="1983190"/>
            <a:ext cx="4566650" cy="737234"/>
          </a:xfrm>
          <a:prstGeom prst="rect">
            <a:avLst/>
          </a:prstGeom>
        </p:spPr>
        <p:txBody>
          <a:bodyPr anchor="t" rtlCol="false" tIns="0" lIns="0" bIns="0" rIns="0">
            <a:spAutoFit/>
          </a:bodyPr>
          <a:lstStyle/>
          <a:p>
            <a:pPr algn="just">
              <a:lnSpc>
                <a:spcPts val="2940"/>
              </a:lnSpc>
            </a:pPr>
            <a:r>
              <a:rPr lang="en-US" spc="-44" sz="2100">
                <a:solidFill>
                  <a:srgbClr val="000000"/>
                </a:solidFill>
                <a:ea typeface="DM Sans Bold"/>
              </a:rPr>
              <a:t>●Desarrollar una interfaz dinámica amigable con el cliente.</a:t>
            </a:r>
          </a:p>
        </p:txBody>
      </p:sp>
      <p:sp>
        <p:nvSpPr>
          <p:cNvPr name="TextBox 8" id="8"/>
          <p:cNvSpPr txBox="true"/>
          <p:nvPr/>
        </p:nvSpPr>
        <p:spPr>
          <a:xfrm rot="0">
            <a:off x="6548772" y="6330348"/>
            <a:ext cx="4566650" cy="1108709"/>
          </a:xfrm>
          <a:prstGeom prst="rect">
            <a:avLst/>
          </a:prstGeom>
        </p:spPr>
        <p:txBody>
          <a:bodyPr anchor="t" rtlCol="false" tIns="0" lIns="0" bIns="0" rIns="0">
            <a:spAutoFit/>
          </a:bodyPr>
          <a:lstStyle/>
          <a:p>
            <a:pPr algn="just">
              <a:lnSpc>
                <a:spcPts val="2940"/>
              </a:lnSpc>
            </a:pPr>
            <a:r>
              <a:rPr lang="en-US" spc="-42" sz="2100">
                <a:solidFill>
                  <a:srgbClr val="000000"/>
                </a:solidFill>
                <a:ea typeface="DM Sans Bold"/>
              </a:rPr>
              <a:t>●Generar un registro del paciente, escrito por el médico.</a:t>
            </a:r>
          </a:p>
          <a:p>
            <a:pPr algn="just">
              <a:lnSpc>
                <a:spcPts val="2940"/>
              </a:lnSpc>
            </a:pPr>
          </a:p>
        </p:txBody>
      </p:sp>
      <p:sp>
        <p:nvSpPr>
          <p:cNvPr name="TextBox 9" id="9"/>
          <p:cNvSpPr txBox="true"/>
          <p:nvPr/>
        </p:nvSpPr>
        <p:spPr>
          <a:xfrm rot="0">
            <a:off x="6548772" y="4406266"/>
            <a:ext cx="4566650" cy="737234"/>
          </a:xfrm>
          <a:prstGeom prst="rect">
            <a:avLst/>
          </a:prstGeom>
        </p:spPr>
        <p:txBody>
          <a:bodyPr anchor="t" rtlCol="false" tIns="0" lIns="0" bIns="0" rIns="0">
            <a:spAutoFit/>
          </a:bodyPr>
          <a:lstStyle/>
          <a:p>
            <a:pPr algn="just">
              <a:lnSpc>
                <a:spcPts val="2940"/>
              </a:lnSpc>
            </a:pPr>
            <a:r>
              <a:rPr lang="en-US" spc="-44" sz="2100">
                <a:solidFill>
                  <a:srgbClr val="000000"/>
                </a:solidFill>
                <a:ea typeface="DM Sans Bold"/>
              </a:rPr>
              <a:t>●Detectar un nivel aproximado de depresión. </a:t>
            </a:r>
          </a:p>
        </p:txBody>
      </p:sp>
      <p:sp>
        <p:nvSpPr>
          <p:cNvPr name="TextBox 10" id="10"/>
          <p:cNvSpPr txBox="true"/>
          <p:nvPr/>
        </p:nvSpPr>
        <p:spPr>
          <a:xfrm rot="0">
            <a:off x="12333316" y="4034791"/>
            <a:ext cx="5270176" cy="1480184"/>
          </a:xfrm>
          <a:prstGeom prst="rect">
            <a:avLst/>
          </a:prstGeom>
        </p:spPr>
        <p:txBody>
          <a:bodyPr anchor="t" rtlCol="false" tIns="0" lIns="0" bIns="0" rIns="0">
            <a:spAutoFit/>
          </a:bodyPr>
          <a:lstStyle/>
          <a:p>
            <a:pPr algn="just">
              <a:lnSpc>
                <a:spcPts val="2940"/>
              </a:lnSpc>
            </a:pPr>
            <a:r>
              <a:rPr lang="en-US" spc="-42" sz="2100">
                <a:solidFill>
                  <a:srgbClr val="000000"/>
                </a:solidFill>
                <a:ea typeface="DM Sans Bold"/>
              </a:rPr>
              <a:t>●Realizar pruebas caja blanca, caja negra y reporte de errores de funcionalidad para verificar si se cumplen los requisitos especificados por el cliente.</a:t>
            </a:r>
          </a:p>
        </p:txBody>
      </p:sp>
      <p:pic>
        <p:nvPicPr>
          <p:cNvPr name="Picture 11" id="11"/>
          <p:cNvPicPr>
            <a:picLocks noChangeAspect="true"/>
          </p:cNvPicPr>
          <p:nvPr/>
        </p:nvPicPr>
        <p:blipFill>
          <a:blip r:embed="rId2"/>
          <a:srcRect l="0" t="0" r="0" b="0"/>
          <a:stretch>
            <a:fillRect/>
          </a:stretch>
        </p:blipFill>
        <p:spPr>
          <a:xfrm flipH="false" flipV="false" rot="0">
            <a:off x="15955055" y="266017"/>
            <a:ext cx="2031609" cy="1837093"/>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2495919" y="1767092"/>
            <a:ext cx="13296163" cy="3776344"/>
            <a:chOff x="0" y="0"/>
            <a:chExt cx="17728217" cy="5035125"/>
          </a:xfrm>
        </p:grpSpPr>
        <p:sp>
          <p:nvSpPr>
            <p:cNvPr name="TextBox 5" id="5"/>
            <p:cNvSpPr txBox="true"/>
            <p:nvPr/>
          </p:nvSpPr>
          <p:spPr>
            <a:xfrm rot="0">
              <a:off x="0" y="510750"/>
              <a:ext cx="17728217" cy="4524375"/>
            </a:xfrm>
            <a:prstGeom prst="rect">
              <a:avLst/>
            </a:prstGeom>
          </p:spPr>
          <p:txBody>
            <a:bodyPr anchor="t" rtlCol="false" tIns="0" lIns="0" bIns="0" rIns="0">
              <a:spAutoFit/>
            </a:bodyPr>
            <a:lstStyle/>
            <a:p>
              <a:pPr algn="ctr">
                <a:lnSpc>
                  <a:spcPts val="6600"/>
                </a:lnSpc>
              </a:pPr>
              <a:r>
                <a:rPr lang="en-US" spc="-300" sz="6000">
                  <a:solidFill>
                    <a:srgbClr val="000000"/>
                  </a:solidFill>
                  <a:latin typeface="DM Sans Bold"/>
                </a:rPr>
                <a:t>¿Cómo podría ayudar un software que identifica a través de la escritura el estado de trastorno depresivo o somático? </a:t>
              </a:r>
            </a:p>
          </p:txBody>
        </p:sp>
        <p:sp>
          <p:nvSpPr>
            <p:cNvPr name="TextBox 6" id="6"/>
            <p:cNvSpPr txBox="true"/>
            <p:nvPr/>
          </p:nvSpPr>
          <p:spPr>
            <a:xfrm rot="0">
              <a:off x="1620799" y="-28575"/>
              <a:ext cx="14486619" cy="364700"/>
            </a:xfrm>
            <a:prstGeom prst="rect">
              <a:avLst/>
            </a:prstGeom>
          </p:spPr>
          <p:txBody>
            <a:bodyPr anchor="t" rtlCol="false" tIns="0" lIns="0" bIns="0" rIns="0">
              <a:spAutoFit/>
            </a:bodyPr>
            <a:lstStyle/>
            <a:p>
              <a:pPr algn="ctr">
                <a:lnSpc>
                  <a:spcPts val="2380"/>
                </a:lnSpc>
              </a:pPr>
              <a:r>
                <a:rPr lang="en-US" spc="85" sz="1700">
                  <a:solidFill>
                    <a:srgbClr val="FF66C4"/>
                  </a:solidFill>
                  <a:latin typeface="DM Sans Bold"/>
                </a:rPr>
                <a:t>PLANTEAMIENTO DEL PROBLEMA</a:t>
              </a:r>
            </a:p>
          </p:txBody>
        </p:sp>
      </p:grpSp>
      <p:pic>
        <p:nvPicPr>
          <p:cNvPr name="Picture 7" id="7"/>
          <p:cNvPicPr>
            <a:picLocks noChangeAspect="true"/>
          </p:cNvPicPr>
          <p:nvPr/>
        </p:nvPicPr>
        <p:blipFill>
          <a:blip r:embed="rId2"/>
          <a:srcRect l="0" t="0" r="0" b="0"/>
          <a:stretch>
            <a:fillRect/>
          </a:stretch>
        </p:blipFill>
        <p:spPr>
          <a:xfrm flipH="false" flipV="false" rot="0">
            <a:off x="15955055" y="266017"/>
            <a:ext cx="2031609" cy="1837093"/>
          </a:xfrm>
          <a:prstGeom prst="rect">
            <a:avLst/>
          </a:prstGeom>
        </p:spPr>
      </p:pic>
      <p:sp>
        <p:nvSpPr>
          <p:cNvPr name="TextBox 8" id="8"/>
          <p:cNvSpPr txBox="true"/>
          <p:nvPr/>
        </p:nvSpPr>
        <p:spPr>
          <a:xfrm rot="0">
            <a:off x="1028700" y="6119266"/>
            <a:ext cx="16230600" cy="2174875"/>
          </a:xfrm>
          <a:prstGeom prst="rect">
            <a:avLst/>
          </a:prstGeom>
        </p:spPr>
        <p:txBody>
          <a:bodyPr anchor="t" rtlCol="false" tIns="0" lIns="0" bIns="0" rIns="0">
            <a:spAutoFit/>
          </a:bodyPr>
          <a:lstStyle/>
          <a:p>
            <a:pPr algn="just">
              <a:lnSpc>
                <a:spcPts val="3499"/>
              </a:lnSpc>
            </a:pPr>
            <a:r>
              <a:rPr lang="en-US" sz="2499">
                <a:solidFill>
                  <a:srgbClr val="737373"/>
                </a:solidFill>
                <a:latin typeface="DM Sans"/>
              </a:rPr>
              <a:t>Esta es la base desde donde se formula crear un software que, a través de la escritura, detección de textos y patrones de escritura, permita y ayude dar un nivel aproximado de depresión regido por lineamientos que previamente nos da el psicólogo que va de la mano con el proyecto, logrando así ayudar a los psicólogos a una revisión más rápida. Todo esto es un aproximado ya que la ciencia de la psicología no es completamente acertada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2495919" y="1767092"/>
            <a:ext cx="13296163" cy="1261744"/>
            <a:chOff x="0" y="0"/>
            <a:chExt cx="17728217" cy="1682325"/>
          </a:xfrm>
        </p:grpSpPr>
        <p:sp>
          <p:nvSpPr>
            <p:cNvPr name="TextBox 5" id="5"/>
            <p:cNvSpPr txBox="true"/>
            <p:nvPr/>
          </p:nvSpPr>
          <p:spPr>
            <a:xfrm rot="0">
              <a:off x="0" y="510750"/>
              <a:ext cx="17728217" cy="1171575"/>
            </a:xfrm>
            <a:prstGeom prst="rect">
              <a:avLst/>
            </a:prstGeom>
          </p:spPr>
          <p:txBody>
            <a:bodyPr anchor="t" rtlCol="false" tIns="0" lIns="0" bIns="0" rIns="0">
              <a:spAutoFit/>
            </a:bodyPr>
            <a:lstStyle/>
            <a:p>
              <a:pPr algn="ctr">
                <a:lnSpc>
                  <a:spcPts val="6600"/>
                </a:lnSpc>
              </a:pPr>
              <a:r>
                <a:rPr lang="en-US" spc="-300" sz="6000">
                  <a:solidFill>
                    <a:srgbClr val="000000"/>
                  </a:solidFill>
                  <a:latin typeface="DM Sans Bold"/>
                </a:rPr>
                <a:t>Ideas a defender</a:t>
              </a:r>
            </a:p>
          </p:txBody>
        </p:sp>
        <p:sp>
          <p:nvSpPr>
            <p:cNvPr name="TextBox 6" id="6"/>
            <p:cNvSpPr txBox="true"/>
            <p:nvPr/>
          </p:nvSpPr>
          <p:spPr>
            <a:xfrm rot="0">
              <a:off x="1620799" y="-28575"/>
              <a:ext cx="14486619" cy="364700"/>
            </a:xfrm>
            <a:prstGeom prst="rect">
              <a:avLst/>
            </a:prstGeom>
          </p:spPr>
          <p:txBody>
            <a:bodyPr anchor="t" rtlCol="false" tIns="0" lIns="0" bIns="0" rIns="0">
              <a:spAutoFit/>
            </a:bodyPr>
            <a:lstStyle/>
            <a:p>
              <a:pPr algn="ctr">
                <a:lnSpc>
                  <a:spcPts val="2380"/>
                </a:lnSpc>
              </a:pPr>
              <a:r>
                <a:rPr lang="en-US" spc="85" sz="1700">
                  <a:solidFill>
                    <a:srgbClr val="FF66C4"/>
                  </a:solidFill>
                  <a:latin typeface="DM Sans Bold"/>
                </a:rPr>
                <a:t>INTRODUCCION</a:t>
              </a:r>
            </a:p>
          </p:txBody>
        </p:sp>
      </p:grpSp>
      <p:pic>
        <p:nvPicPr>
          <p:cNvPr name="Picture 7" id="7"/>
          <p:cNvPicPr>
            <a:picLocks noChangeAspect="true"/>
          </p:cNvPicPr>
          <p:nvPr/>
        </p:nvPicPr>
        <p:blipFill>
          <a:blip r:embed="rId2"/>
          <a:srcRect l="0" t="0" r="0" b="0"/>
          <a:stretch>
            <a:fillRect/>
          </a:stretch>
        </p:blipFill>
        <p:spPr>
          <a:xfrm flipH="false" flipV="false" rot="0">
            <a:off x="15955055" y="266017"/>
            <a:ext cx="2031609" cy="1837093"/>
          </a:xfrm>
          <a:prstGeom prst="rect">
            <a:avLst/>
          </a:prstGeom>
        </p:spPr>
      </p:pic>
      <p:sp>
        <p:nvSpPr>
          <p:cNvPr name="TextBox 8" id="8"/>
          <p:cNvSpPr txBox="true"/>
          <p:nvPr/>
        </p:nvSpPr>
        <p:spPr>
          <a:xfrm rot="0">
            <a:off x="740259" y="3328524"/>
            <a:ext cx="16230600" cy="2613025"/>
          </a:xfrm>
          <a:prstGeom prst="rect">
            <a:avLst/>
          </a:prstGeom>
        </p:spPr>
        <p:txBody>
          <a:bodyPr anchor="t" rtlCol="false" tIns="0" lIns="0" bIns="0" rIns="0">
            <a:spAutoFit/>
          </a:bodyPr>
          <a:lstStyle/>
          <a:p>
            <a:pPr algn="just">
              <a:lnSpc>
                <a:spcPts val="3499"/>
              </a:lnSpc>
            </a:pPr>
            <a:r>
              <a:rPr lang="en-US" sz="2499">
                <a:solidFill>
                  <a:srgbClr val="737373"/>
                </a:solidFill>
                <a:latin typeface="DM Sans"/>
              </a:rPr>
              <a:t>Desarrollar nuestro proyecto de acuerdo a la información impartida por la ingeniera de la asignatura, sobre los tipos de metodología, planteamiento de los requisitos funcionales y no funcionales, desarrollo de la matriz de marco y usuario y perfil de proyecto. Será necesario conocer estos temas principalmente, ya que nos ayudará a guiarnos y profundizar de manera más óptima nuestro estudio de caso designado, y así ser aceptado frente al público en general</a:t>
            </a:r>
          </a:p>
          <a:p>
            <a:pPr algn="just">
              <a:lnSpc>
                <a:spcPts val="3499"/>
              </a:lnSpc>
            </a:pPr>
          </a:p>
        </p:txBody>
      </p:sp>
      <p:sp>
        <p:nvSpPr>
          <p:cNvPr name="TextBox 9" id="9"/>
          <p:cNvSpPr txBox="true"/>
          <p:nvPr/>
        </p:nvSpPr>
        <p:spPr>
          <a:xfrm rot="0">
            <a:off x="740259" y="6259971"/>
            <a:ext cx="16230600" cy="2613025"/>
          </a:xfrm>
          <a:prstGeom prst="rect">
            <a:avLst/>
          </a:prstGeom>
        </p:spPr>
        <p:txBody>
          <a:bodyPr anchor="t" rtlCol="false" tIns="0" lIns="0" bIns="0" rIns="0">
            <a:spAutoFit/>
          </a:bodyPr>
          <a:lstStyle/>
          <a:p>
            <a:pPr algn="just">
              <a:lnSpc>
                <a:spcPts val="3499"/>
              </a:lnSpc>
            </a:pPr>
            <a:r>
              <a:rPr lang="en-US" sz="2499">
                <a:solidFill>
                  <a:srgbClr val="737373"/>
                </a:solidFill>
                <a:latin typeface="DM Sans"/>
              </a:rPr>
              <a:t>También se defenderá las diferentes estructuras de programación aprendidas y el trabajo en equipo para el desarrollo de este proyecto, ya que el objetivo se centra en lograr que el programa pueda tener la menor cantidad de líneas de código y a la vez cumpla con todas las necesidades del usuario, para que el usuario pueda comprender su funcionamiento y así también recibir las sugerencias por parte del mismo sobre los posibles cambios para que funcione correctamente</a:t>
            </a:r>
          </a:p>
          <a:p>
            <a:pPr algn="just">
              <a:lnSpc>
                <a:spcPts val="349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2495919" y="1767092"/>
            <a:ext cx="13296163" cy="1261744"/>
            <a:chOff x="0" y="0"/>
            <a:chExt cx="17728217" cy="1682325"/>
          </a:xfrm>
        </p:grpSpPr>
        <p:sp>
          <p:nvSpPr>
            <p:cNvPr name="TextBox 5" id="5"/>
            <p:cNvSpPr txBox="true"/>
            <p:nvPr/>
          </p:nvSpPr>
          <p:spPr>
            <a:xfrm rot="0">
              <a:off x="0" y="510750"/>
              <a:ext cx="17728217" cy="1171575"/>
            </a:xfrm>
            <a:prstGeom prst="rect">
              <a:avLst/>
            </a:prstGeom>
          </p:spPr>
          <p:txBody>
            <a:bodyPr anchor="t" rtlCol="false" tIns="0" lIns="0" bIns="0" rIns="0">
              <a:spAutoFit/>
            </a:bodyPr>
            <a:lstStyle/>
            <a:p>
              <a:pPr algn="ctr">
                <a:lnSpc>
                  <a:spcPts val="6600"/>
                </a:lnSpc>
              </a:pPr>
              <a:r>
                <a:rPr lang="en-US" spc="-300" sz="6000">
                  <a:solidFill>
                    <a:srgbClr val="000000"/>
                  </a:solidFill>
                  <a:latin typeface="DM Sans Bold"/>
                </a:rPr>
                <a:t>Alcance</a:t>
              </a:r>
            </a:p>
          </p:txBody>
        </p:sp>
        <p:sp>
          <p:nvSpPr>
            <p:cNvPr name="TextBox 6" id="6"/>
            <p:cNvSpPr txBox="true"/>
            <p:nvPr/>
          </p:nvSpPr>
          <p:spPr>
            <a:xfrm rot="0">
              <a:off x="1620799" y="-28575"/>
              <a:ext cx="14486619" cy="364700"/>
            </a:xfrm>
            <a:prstGeom prst="rect">
              <a:avLst/>
            </a:prstGeom>
          </p:spPr>
          <p:txBody>
            <a:bodyPr anchor="t" rtlCol="false" tIns="0" lIns="0" bIns="0" rIns="0">
              <a:spAutoFit/>
            </a:bodyPr>
            <a:lstStyle/>
            <a:p>
              <a:pPr algn="ctr">
                <a:lnSpc>
                  <a:spcPts val="2380"/>
                </a:lnSpc>
              </a:pPr>
              <a:r>
                <a:rPr lang="en-US" spc="85" sz="1700">
                  <a:solidFill>
                    <a:srgbClr val="FF66C4"/>
                  </a:solidFill>
                  <a:latin typeface="DM Sans Bold"/>
                </a:rPr>
                <a:t>INTRODUCCION</a:t>
              </a:r>
            </a:p>
          </p:txBody>
        </p:sp>
      </p:grpSp>
      <p:pic>
        <p:nvPicPr>
          <p:cNvPr name="Picture 7" id="7"/>
          <p:cNvPicPr>
            <a:picLocks noChangeAspect="true"/>
          </p:cNvPicPr>
          <p:nvPr/>
        </p:nvPicPr>
        <p:blipFill>
          <a:blip r:embed="rId2"/>
          <a:srcRect l="0" t="0" r="0" b="0"/>
          <a:stretch>
            <a:fillRect/>
          </a:stretch>
        </p:blipFill>
        <p:spPr>
          <a:xfrm flipH="false" flipV="false" rot="0">
            <a:off x="15955055" y="266017"/>
            <a:ext cx="2031609" cy="1837093"/>
          </a:xfrm>
          <a:prstGeom prst="rect">
            <a:avLst/>
          </a:prstGeom>
        </p:spPr>
      </p:pic>
      <p:sp>
        <p:nvSpPr>
          <p:cNvPr name="TextBox 8" id="8"/>
          <p:cNvSpPr txBox="true"/>
          <p:nvPr/>
        </p:nvSpPr>
        <p:spPr>
          <a:xfrm rot="0">
            <a:off x="740259" y="3594300"/>
            <a:ext cx="16230600" cy="3927475"/>
          </a:xfrm>
          <a:prstGeom prst="rect">
            <a:avLst/>
          </a:prstGeom>
        </p:spPr>
        <p:txBody>
          <a:bodyPr anchor="t" rtlCol="false" tIns="0" lIns="0" bIns="0" rIns="0">
            <a:spAutoFit/>
          </a:bodyPr>
          <a:lstStyle/>
          <a:p>
            <a:pPr algn="just">
              <a:lnSpc>
                <a:spcPts val="3499"/>
              </a:lnSpc>
            </a:pPr>
            <a:r>
              <a:rPr lang="en-US" sz="2499">
                <a:solidFill>
                  <a:srgbClr val="737373"/>
                </a:solidFill>
                <a:latin typeface="DM Sans"/>
              </a:rPr>
              <a:t>El siguiente proyecto tiene como objetivo la implementación de lector de textos el cual permitirá agilizar y utilizar de mejor manera el tiempo del psicólogo al dar diagnósticos con referencia a la enfermedad de mental “Depresión”. </a:t>
            </a:r>
          </a:p>
          <a:p>
            <a:pPr algn="just">
              <a:lnSpc>
                <a:spcPts val="3499"/>
              </a:lnSpc>
            </a:pPr>
            <a:r>
              <a:rPr lang="en-US" sz="2499">
                <a:solidFill>
                  <a:srgbClr val="737373"/>
                </a:solidFill>
                <a:latin typeface="DM Sans"/>
              </a:rPr>
              <a:t>El sistema ayudará en los consultorios de los psicólogos mejorando el tiempo en el que pueden estar con el paciente ya que como es sabido cada cita va por tiempo, con esta herramienta el psicólogo podrá tener unos minutos más que serán de esencial ayuda para la receta/tratamiento. Debemos tener en cuenta los siguientes aspectos: </a:t>
            </a:r>
          </a:p>
          <a:p>
            <a:pPr algn="just">
              <a:lnSpc>
                <a:spcPts val="3499"/>
              </a:lnSpc>
            </a:pPr>
            <a:r>
              <a:rPr lang="en-US" sz="2499">
                <a:solidFill>
                  <a:srgbClr val="737373"/>
                </a:solidFill>
                <a:ea typeface="DM Sans"/>
              </a:rPr>
              <a:t>● Gestor de usuarios, lo que incluye, un panel para agregar, eliminar y revisar usuarios registrados. </a:t>
            </a:r>
          </a:p>
          <a:p>
            <a:pPr algn="just">
              <a:lnSpc>
                <a:spcPts val="3499"/>
              </a:lnSpc>
            </a:pPr>
            <a:r>
              <a:rPr lang="en-US" sz="2499">
                <a:solidFill>
                  <a:srgbClr val="737373"/>
                </a:solidFill>
                <a:ea typeface="DM Sans"/>
              </a:rPr>
              <a:t>● Dar una breve descripción de la situación mental del paciente recetada por el medico.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433648" y="521406"/>
            <a:ext cx="1710352" cy="2152617"/>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339746" y="2986295"/>
            <a:ext cx="1669331" cy="1889160"/>
          </a:xfrm>
          <a:prstGeom prst="rect">
            <a:avLst/>
          </a:prstGeom>
        </p:spPr>
      </p:pic>
      <p:pic>
        <p:nvPicPr>
          <p:cNvPr name="Picture 6" id="6"/>
          <p:cNvPicPr>
            <a:picLocks noChangeAspect="true"/>
          </p:cNvPicPr>
          <p:nvPr/>
        </p:nvPicPr>
        <p:blipFill>
          <a:blip r:embed="rId6"/>
          <a:srcRect l="6484" t="0" r="6484" b="0"/>
          <a:stretch>
            <a:fillRect/>
          </a:stretch>
        </p:blipFill>
        <p:spPr>
          <a:xfrm flipH="false" flipV="false" rot="0">
            <a:off x="6250423" y="5647524"/>
            <a:ext cx="3847976" cy="964408"/>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6665492" y="7595350"/>
            <a:ext cx="3017838" cy="2010635"/>
          </a:xfrm>
          <a:prstGeom prst="rect">
            <a:avLst/>
          </a:prstGeom>
        </p:spPr>
      </p:pic>
      <p:grpSp>
        <p:nvGrpSpPr>
          <p:cNvPr name="Group 8" id="8"/>
          <p:cNvGrpSpPr/>
          <p:nvPr/>
        </p:nvGrpSpPr>
        <p:grpSpPr>
          <a:xfrm rot="0">
            <a:off x="10459288" y="450246"/>
            <a:ext cx="6800012" cy="2223778"/>
            <a:chOff x="0" y="0"/>
            <a:chExt cx="9066683" cy="2965037"/>
          </a:xfrm>
        </p:grpSpPr>
        <p:sp>
          <p:nvSpPr>
            <p:cNvPr name="TextBox 9" id="9"/>
            <p:cNvSpPr txBox="true"/>
            <p:nvPr/>
          </p:nvSpPr>
          <p:spPr>
            <a:xfrm rot="0">
              <a:off x="0" y="424827"/>
              <a:ext cx="9066683" cy="503131"/>
            </a:xfrm>
            <a:prstGeom prst="rect">
              <a:avLst/>
            </a:prstGeom>
          </p:spPr>
          <p:txBody>
            <a:bodyPr anchor="t" rtlCol="false" tIns="0" lIns="0" bIns="0" rIns="0">
              <a:spAutoFit/>
            </a:bodyPr>
            <a:lstStyle/>
            <a:p>
              <a:pPr>
                <a:lnSpc>
                  <a:spcPts val="3220"/>
                </a:lnSpc>
              </a:pPr>
              <a:r>
                <a:rPr lang="en-US" spc="-46" sz="2300">
                  <a:solidFill>
                    <a:srgbClr val="000000"/>
                  </a:solidFill>
                  <a:latin typeface="DM Sans Bold"/>
                </a:rPr>
                <a:t>Psicologia</a:t>
              </a:r>
            </a:p>
          </p:txBody>
        </p:sp>
        <p:sp>
          <p:nvSpPr>
            <p:cNvPr name="TextBox 10" id="10"/>
            <p:cNvSpPr txBox="true"/>
            <p:nvPr/>
          </p:nvSpPr>
          <p:spPr>
            <a:xfrm rot="0">
              <a:off x="0" y="1007332"/>
              <a:ext cx="9066683" cy="1957705"/>
            </a:xfrm>
            <a:prstGeom prst="rect">
              <a:avLst/>
            </a:prstGeom>
          </p:spPr>
          <p:txBody>
            <a:bodyPr anchor="t" rtlCol="false" tIns="0" lIns="0" bIns="0" rIns="0">
              <a:spAutoFit/>
            </a:bodyPr>
            <a:lstStyle/>
            <a:p>
              <a:pPr>
                <a:lnSpc>
                  <a:spcPts val="2940"/>
                </a:lnSpc>
              </a:pPr>
              <a:r>
                <a:rPr lang="en-US" sz="2100">
                  <a:solidFill>
                    <a:srgbClr val="737373"/>
                  </a:solidFill>
                  <a:latin typeface="DM Sans"/>
                </a:rPr>
                <a:t>Ciencia que estudia los procesos mentales, las sensaciones, las percepciones y el comportamiento del ser humano, en relación con el medio ambiente físico y social que lo rodea.</a:t>
              </a:r>
            </a:p>
          </p:txBody>
        </p:sp>
        <p:sp>
          <p:nvSpPr>
            <p:cNvPr name="TextBox 11" id="11"/>
            <p:cNvSpPr txBox="true"/>
            <p:nvPr/>
          </p:nvSpPr>
          <p:spPr>
            <a:xfrm rot="0">
              <a:off x="0" y="-28575"/>
              <a:ext cx="2969964" cy="374027"/>
            </a:xfrm>
            <a:prstGeom prst="rect">
              <a:avLst/>
            </a:prstGeom>
          </p:spPr>
          <p:txBody>
            <a:bodyPr anchor="t" rtlCol="false" tIns="0" lIns="0" bIns="0" rIns="0">
              <a:spAutoFit/>
            </a:bodyPr>
            <a:lstStyle/>
            <a:p>
              <a:pPr algn="just">
                <a:lnSpc>
                  <a:spcPts val="2380"/>
                </a:lnSpc>
              </a:pPr>
              <a:r>
                <a:rPr lang="en-US" spc="85" sz="1700">
                  <a:solidFill>
                    <a:srgbClr val="FF66C4"/>
                  </a:solidFill>
                  <a:latin typeface="DM Sans"/>
                </a:rPr>
                <a:t>01</a:t>
              </a:r>
            </a:p>
          </p:txBody>
        </p:sp>
      </p:grpSp>
      <p:grpSp>
        <p:nvGrpSpPr>
          <p:cNvPr name="Group 12" id="12"/>
          <p:cNvGrpSpPr/>
          <p:nvPr/>
        </p:nvGrpSpPr>
        <p:grpSpPr>
          <a:xfrm rot="0">
            <a:off x="10459288" y="3190461"/>
            <a:ext cx="6800012" cy="1480828"/>
            <a:chOff x="0" y="0"/>
            <a:chExt cx="9066683" cy="1974437"/>
          </a:xfrm>
        </p:grpSpPr>
        <p:sp>
          <p:nvSpPr>
            <p:cNvPr name="TextBox 13" id="13"/>
            <p:cNvSpPr txBox="true"/>
            <p:nvPr/>
          </p:nvSpPr>
          <p:spPr>
            <a:xfrm rot="0">
              <a:off x="0" y="424827"/>
              <a:ext cx="9066683" cy="503131"/>
            </a:xfrm>
            <a:prstGeom prst="rect">
              <a:avLst/>
            </a:prstGeom>
          </p:spPr>
          <p:txBody>
            <a:bodyPr anchor="t" rtlCol="false" tIns="0" lIns="0" bIns="0" rIns="0">
              <a:spAutoFit/>
            </a:bodyPr>
            <a:lstStyle/>
            <a:p>
              <a:pPr>
                <a:lnSpc>
                  <a:spcPts val="3220"/>
                </a:lnSpc>
              </a:pPr>
              <a:r>
                <a:rPr lang="en-US" spc="-46" sz="2300">
                  <a:solidFill>
                    <a:srgbClr val="000000"/>
                  </a:solidFill>
                  <a:latin typeface="DM Sans Bold"/>
                </a:rPr>
                <a:t>DEV C++</a:t>
              </a:r>
            </a:p>
          </p:txBody>
        </p:sp>
        <p:sp>
          <p:nvSpPr>
            <p:cNvPr name="TextBox 14" id="14"/>
            <p:cNvSpPr txBox="true"/>
            <p:nvPr/>
          </p:nvSpPr>
          <p:spPr>
            <a:xfrm rot="0">
              <a:off x="0" y="1007332"/>
              <a:ext cx="9066683" cy="967105"/>
            </a:xfrm>
            <a:prstGeom prst="rect">
              <a:avLst/>
            </a:prstGeom>
          </p:spPr>
          <p:txBody>
            <a:bodyPr anchor="t" rtlCol="false" tIns="0" lIns="0" bIns="0" rIns="0">
              <a:spAutoFit/>
            </a:bodyPr>
            <a:lstStyle/>
            <a:p>
              <a:pPr>
                <a:lnSpc>
                  <a:spcPts val="2940"/>
                </a:lnSpc>
              </a:pPr>
              <a:r>
                <a:rPr lang="en-US" sz="2100">
                  <a:solidFill>
                    <a:srgbClr val="737373"/>
                  </a:solidFill>
                  <a:latin typeface="DM Sans"/>
                </a:rPr>
                <a:t>Dev-C++ es un </a:t>
              </a:r>
              <a:r>
                <a:rPr lang="en-US" sz="2100">
                  <a:solidFill>
                    <a:srgbClr val="737373"/>
                  </a:solidFill>
                  <a:latin typeface="Arimo"/>
                </a:rPr>
                <a:t>e</a:t>
              </a:r>
              <a:r>
                <a:rPr lang="en-US" sz="2100">
                  <a:solidFill>
                    <a:srgbClr val="737373"/>
                  </a:solidFill>
                  <a:latin typeface="DM Sans"/>
                </a:rPr>
                <a:t>ntorno de desarrollo integrado</a:t>
              </a:r>
              <a:r>
                <a:rPr lang="en-US" sz="2100">
                  <a:solidFill>
                    <a:srgbClr val="737373"/>
                  </a:solidFill>
                  <a:latin typeface="DM Sans"/>
                </a:rPr>
                <a:t> (IDE) para programar en lenguaje </a:t>
              </a:r>
              <a:r>
                <a:rPr lang="en-US" sz="2100">
                  <a:solidFill>
                    <a:srgbClr val="737373"/>
                  </a:solidFill>
                  <a:latin typeface="DM Sans"/>
                </a:rPr>
                <a:t>C</a:t>
              </a:r>
              <a:r>
                <a:rPr lang="en-US" sz="2100">
                  <a:solidFill>
                    <a:srgbClr val="737373"/>
                  </a:solidFill>
                  <a:latin typeface="DM Sans"/>
                </a:rPr>
                <a:t>/</a:t>
              </a:r>
              <a:r>
                <a:rPr lang="en-US" sz="2100">
                  <a:solidFill>
                    <a:srgbClr val="737373"/>
                  </a:solidFill>
                  <a:latin typeface="DM Sans"/>
                </a:rPr>
                <a:t>C++</a:t>
              </a:r>
              <a:r>
                <a:rPr lang="en-US" sz="2100">
                  <a:solidFill>
                    <a:srgbClr val="737373"/>
                  </a:solidFill>
                  <a:latin typeface="DM Sans"/>
                </a:rPr>
                <a:t>. </a:t>
              </a:r>
            </a:p>
          </p:txBody>
        </p:sp>
        <p:sp>
          <p:nvSpPr>
            <p:cNvPr name="TextBox 15" id="15"/>
            <p:cNvSpPr txBox="true"/>
            <p:nvPr/>
          </p:nvSpPr>
          <p:spPr>
            <a:xfrm rot="0">
              <a:off x="0" y="-28575"/>
              <a:ext cx="2969964" cy="374027"/>
            </a:xfrm>
            <a:prstGeom prst="rect">
              <a:avLst/>
            </a:prstGeom>
          </p:spPr>
          <p:txBody>
            <a:bodyPr anchor="t" rtlCol="false" tIns="0" lIns="0" bIns="0" rIns="0">
              <a:spAutoFit/>
            </a:bodyPr>
            <a:lstStyle/>
            <a:p>
              <a:pPr algn="just">
                <a:lnSpc>
                  <a:spcPts val="2380"/>
                </a:lnSpc>
              </a:pPr>
              <a:r>
                <a:rPr lang="en-US" spc="85" sz="1700">
                  <a:solidFill>
                    <a:srgbClr val="FF66C4"/>
                  </a:solidFill>
                  <a:latin typeface="DM Sans"/>
                </a:rPr>
                <a:t>02</a:t>
              </a:r>
            </a:p>
          </p:txBody>
        </p:sp>
      </p:grpSp>
      <p:grpSp>
        <p:nvGrpSpPr>
          <p:cNvPr name="Group 16" id="16"/>
          <p:cNvGrpSpPr/>
          <p:nvPr/>
        </p:nvGrpSpPr>
        <p:grpSpPr>
          <a:xfrm rot="0">
            <a:off x="10459288" y="5389314"/>
            <a:ext cx="6800012" cy="1480828"/>
            <a:chOff x="0" y="0"/>
            <a:chExt cx="9066683" cy="1974437"/>
          </a:xfrm>
        </p:grpSpPr>
        <p:sp>
          <p:nvSpPr>
            <p:cNvPr name="TextBox 17" id="17"/>
            <p:cNvSpPr txBox="true"/>
            <p:nvPr/>
          </p:nvSpPr>
          <p:spPr>
            <a:xfrm rot="0">
              <a:off x="0" y="424827"/>
              <a:ext cx="9066683" cy="503131"/>
            </a:xfrm>
            <a:prstGeom prst="rect">
              <a:avLst/>
            </a:prstGeom>
          </p:spPr>
          <p:txBody>
            <a:bodyPr anchor="t" rtlCol="false" tIns="0" lIns="0" bIns="0" rIns="0">
              <a:spAutoFit/>
            </a:bodyPr>
            <a:lstStyle/>
            <a:p>
              <a:pPr>
                <a:lnSpc>
                  <a:spcPts val="3220"/>
                </a:lnSpc>
              </a:pPr>
              <a:r>
                <a:rPr lang="en-US" spc="-46" sz="2300">
                  <a:solidFill>
                    <a:srgbClr val="000000"/>
                  </a:solidFill>
                  <a:latin typeface="DM Sans Bold"/>
                </a:rPr>
                <a:t>Programa de consola</a:t>
              </a:r>
            </a:p>
          </p:txBody>
        </p:sp>
        <p:sp>
          <p:nvSpPr>
            <p:cNvPr name="TextBox 18" id="18"/>
            <p:cNvSpPr txBox="true"/>
            <p:nvPr/>
          </p:nvSpPr>
          <p:spPr>
            <a:xfrm rot="0">
              <a:off x="0" y="1007332"/>
              <a:ext cx="9066683" cy="967105"/>
            </a:xfrm>
            <a:prstGeom prst="rect">
              <a:avLst/>
            </a:prstGeom>
          </p:spPr>
          <p:txBody>
            <a:bodyPr anchor="t" rtlCol="false" tIns="0" lIns="0" bIns="0" rIns="0">
              <a:spAutoFit/>
            </a:bodyPr>
            <a:lstStyle/>
            <a:p>
              <a:pPr>
                <a:lnSpc>
                  <a:spcPts val="2940"/>
                </a:lnSpc>
              </a:pPr>
              <a:r>
                <a:rPr lang="en-US" sz="2100">
                  <a:solidFill>
                    <a:srgbClr val="737373"/>
                  </a:solidFill>
                  <a:latin typeface="DM Sans"/>
                </a:rPr>
                <a:t>Una aplicación de consola es aquella que se ejecuta dentro de una ventana de línea de comandos.</a:t>
              </a:r>
            </a:p>
          </p:txBody>
        </p:sp>
        <p:sp>
          <p:nvSpPr>
            <p:cNvPr name="TextBox 19" id="19"/>
            <p:cNvSpPr txBox="true"/>
            <p:nvPr/>
          </p:nvSpPr>
          <p:spPr>
            <a:xfrm rot="0">
              <a:off x="0" y="-28575"/>
              <a:ext cx="2969964" cy="374027"/>
            </a:xfrm>
            <a:prstGeom prst="rect">
              <a:avLst/>
            </a:prstGeom>
          </p:spPr>
          <p:txBody>
            <a:bodyPr anchor="t" rtlCol="false" tIns="0" lIns="0" bIns="0" rIns="0">
              <a:spAutoFit/>
            </a:bodyPr>
            <a:lstStyle/>
            <a:p>
              <a:pPr algn="just">
                <a:lnSpc>
                  <a:spcPts val="2380"/>
                </a:lnSpc>
              </a:pPr>
              <a:r>
                <a:rPr lang="en-US" spc="85" sz="1700">
                  <a:solidFill>
                    <a:srgbClr val="FF66C4"/>
                  </a:solidFill>
                  <a:latin typeface="DM Sans"/>
                </a:rPr>
                <a:t>03</a:t>
              </a:r>
            </a:p>
          </p:txBody>
        </p:sp>
      </p:grpSp>
      <p:grpSp>
        <p:nvGrpSpPr>
          <p:cNvPr name="Group 20" id="20"/>
          <p:cNvGrpSpPr/>
          <p:nvPr/>
        </p:nvGrpSpPr>
        <p:grpSpPr>
          <a:xfrm rot="0">
            <a:off x="528415" y="4147336"/>
            <a:ext cx="5212828" cy="3000375"/>
            <a:chOff x="0" y="0"/>
            <a:chExt cx="6950437" cy="4000500"/>
          </a:xfrm>
        </p:grpSpPr>
        <p:sp>
          <p:nvSpPr>
            <p:cNvPr name="TextBox 21" id="21"/>
            <p:cNvSpPr txBox="true"/>
            <p:nvPr/>
          </p:nvSpPr>
          <p:spPr>
            <a:xfrm rot="0">
              <a:off x="0" y="3528695"/>
              <a:ext cx="6950437" cy="471805"/>
            </a:xfrm>
            <a:prstGeom prst="rect">
              <a:avLst/>
            </a:prstGeom>
          </p:spPr>
          <p:txBody>
            <a:bodyPr anchor="t" rtlCol="false" tIns="0" lIns="0" bIns="0" rIns="0">
              <a:spAutoFit/>
            </a:bodyPr>
            <a:lstStyle/>
            <a:p>
              <a:pPr>
                <a:lnSpc>
                  <a:spcPts val="2940"/>
                </a:lnSpc>
              </a:pPr>
              <a:r>
                <a:rPr lang="en-US" sz="2100">
                  <a:solidFill>
                    <a:srgbClr val="000000"/>
                  </a:solidFill>
                  <a:latin typeface="DM Sans"/>
                </a:rPr>
                <a:t>Puntos importantes acerca del proyecto</a:t>
              </a:r>
            </a:p>
          </p:txBody>
        </p:sp>
        <p:sp>
          <p:nvSpPr>
            <p:cNvPr name="TextBox 22" id="22"/>
            <p:cNvSpPr txBox="true"/>
            <p:nvPr/>
          </p:nvSpPr>
          <p:spPr>
            <a:xfrm rot="0">
              <a:off x="0" y="421850"/>
              <a:ext cx="6762830" cy="2937670"/>
            </a:xfrm>
            <a:prstGeom prst="rect">
              <a:avLst/>
            </a:prstGeom>
          </p:spPr>
          <p:txBody>
            <a:bodyPr anchor="t" rtlCol="false" tIns="0" lIns="0" bIns="0" rIns="0">
              <a:spAutoFit/>
            </a:bodyPr>
            <a:lstStyle/>
            <a:p>
              <a:pPr>
                <a:lnSpc>
                  <a:spcPts val="8562"/>
                </a:lnSpc>
              </a:pPr>
              <a:r>
                <a:rPr lang="en-US" spc="-389" sz="7784">
                  <a:solidFill>
                    <a:srgbClr val="000000"/>
                  </a:solidFill>
                  <a:latin typeface="DM Sans Bold"/>
                </a:rPr>
                <a:t>MARCO</a:t>
              </a:r>
            </a:p>
            <a:p>
              <a:pPr>
                <a:lnSpc>
                  <a:spcPts val="8562"/>
                </a:lnSpc>
              </a:pPr>
              <a:r>
                <a:rPr lang="en-US" spc="-389" sz="7784">
                  <a:solidFill>
                    <a:srgbClr val="000000"/>
                  </a:solidFill>
                  <a:latin typeface="DM Sans Bold"/>
                </a:rPr>
                <a:t>TEORICO</a:t>
              </a:r>
            </a:p>
          </p:txBody>
        </p:sp>
        <p:sp>
          <p:nvSpPr>
            <p:cNvPr name="TextBox 23" id="23"/>
            <p:cNvSpPr txBox="true"/>
            <p:nvPr/>
          </p:nvSpPr>
          <p:spPr>
            <a:xfrm rot="0">
              <a:off x="0" y="-28575"/>
              <a:ext cx="6950437" cy="364700"/>
            </a:xfrm>
            <a:prstGeom prst="rect">
              <a:avLst/>
            </a:prstGeom>
          </p:spPr>
          <p:txBody>
            <a:bodyPr anchor="t" rtlCol="false" tIns="0" lIns="0" bIns="0" rIns="0">
              <a:spAutoFit/>
            </a:bodyPr>
            <a:lstStyle/>
            <a:p>
              <a:pPr algn="just">
                <a:lnSpc>
                  <a:spcPts val="2380"/>
                </a:lnSpc>
              </a:pPr>
              <a:r>
                <a:rPr lang="en-US" spc="85" sz="1700">
                  <a:solidFill>
                    <a:srgbClr val="FF66C4"/>
                  </a:solidFill>
                  <a:latin typeface="DM Sans Bold"/>
                </a:rPr>
                <a:t>INTRODUCCIÓN</a:t>
              </a:r>
            </a:p>
          </p:txBody>
        </p:sp>
      </p:grpSp>
      <p:grpSp>
        <p:nvGrpSpPr>
          <p:cNvPr name="Group 24" id="24"/>
          <p:cNvGrpSpPr/>
          <p:nvPr/>
        </p:nvGrpSpPr>
        <p:grpSpPr>
          <a:xfrm rot="0">
            <a:off x="10459288" y="7306538"/>
            <a:ext cx="6800012" cy="2588258"/>
            <a:chOff x="0" y="0"/>
            <a:chExt cx="9066683" cy="3451011"/>
          </a:xfrm>
        </p:grpSpPr>
        <p:sp>
          <p:nvSpPr>
            <p:cNvPr name="TextBox 25" id="25"/>
            <p:cNvSpPr txBox="true"/>
            <p:nvPr/>
          </p:nvSpPr>
          <p:spPr>
            <a:xfrm rot="0">
              <a:off x="0" y="415500"/>
              <a:ext cx="9066683" cy="503131"/>
            </a:xfrm>
            <a:prstGeom prst="rect">
              <a:avLst/>
            </a:prstGeom>
          </p:spPr>
          <p:txBody>
            <a:bodyPr anchor="t" rtlCol="false" tIns="0" lIns="0" bIns="0" rIns="0">
              <a:spAutoFit/>
            </a:bodyPr>
            <a:lstStyle/>
            <a:p>
              <a:pPr>
                <a:lnSpc>
                  <a:spcPts val="3220"/>
                </a:lnSpc>
              </a:pPr>
              <a:r>
                <a:rPr lang="en-US" spc="-46" sz="2300">
                  <a:solidFill>
                    <a:srgbClr val="000000"/>
                  </a:solidFill>
                  <a:latin typeface="DM Sans Bold"/>
                </a:rPr>
                <a:t>Depresion</a:t>
              </a:r>
            </a:p>
          </p:txBody>
        </p:sp>
        <p:sp>
          <p:nvSpPr>
            <p:cNvPr name="TextBox 26" id="26"/>
            <p:cNvSpPr txBox="true"/>
            <p:nvPr/>
          </p:nvSpPr>
          <p:spPr>
            <a:xfrm rot="0">
              <a:off x="0" y="998006"/>
              <a:ext cx="9066683" cy="2453005"/>
            </a:xfrm>
            <a:prstGeom prst="rect">
              <a:avLst/>
            </a:prstGeom>
          </p:spPr>
          <p:txBody>
            <a:bodyPr anchor="t" rtlCol="false" tIns="0" lIns="0" bIns="0" rIns="0">
              <a:spAutoFit/>
            </a:bodyPr>
            <a:lstStyle/>
            <a:p>
              <a:pPr>
                <a:lnSpc>
                  <a:spcPts val="2940"/>
                </a:lnSpc>
              </a:pPr>
              <a:r>
                <a:rPr lang="en-US" sz="2100">
                  <a:solidFill>
                    <a:srgbClr val="737373"/>
                  </a:solidFill>
                  <a:latin typeface="DM Sans"/>
                </a:rPr>
                <a:t>La depresión es un trastorno mental caracterizado fundamentalmente por un bajo estado de ánimo y sentimientos de tristeza, asociados a alteraciones del comportamiento, del grado de actividad y del pensamiento.</a:t>
              </a:r>
            </a:p>
          </p:txBody>
        </p:sp>
        <p:sp>
          <p:nvSpPr>
            <p:cNvPr name="TextBox 27" id="27"/>
            <p:cNvSpPr txBox="true"/>
            <p:nvPr/>
          </p:nvSpPr>
          <p:spPr>
            <a:xfrm rot="0">
              <a:off x="0" y="-28575"/>
              <a:ext cx="2969964" cy="364700"/>
            </a:xfrm>
            <a:prstGeom prst="rect">
              <a:avLst/>
            </a:prstGeom>
          </p:spPr>
          <p:txBody>
            <a:bodyPr anchor="t" rtlCol="false" tIns="0" lIns="0" bIns="0" rIns="0">
              <a:spAutoFit/>
            </a:bodyPr>
            <a:lstStyle/>
            <a:p>
              <a:pPr algn="just">
                <a:lnSpc>
                  <a:spcPts val="2380"/>
                </a:lnSpc>
              </a:pPr>
              <a:r>
                <a:rPr lang="en-US" spc="85" sz="1700">
                  <a:solidFill>
                    <a:srgbClr val="FF66C4"/>
                  </a:solidFill>
                  <a:latin typeface="DM Sans"/>
                </a:rPr>
                <a:t>04</a:t>
              </a:r>
            </a:p>
          </p:txBody>
        </p:sp>
      </p:grpSp>
      <p:pic>
        <p:nvPicPr>
          <p:cNvPr name="Picture 28" id="28"/>
          <p:cNvPicPr>
            <a:picLocks noChangeAspect="true"/>
          </p:cNvPicPr>
          <p:nvPr/>
        </p:nvPicPr>
        <p:blipFill>
          <a:blip r:embed="rId8"/>
          <a:srcRect l="0" t="0" r="0" b="0"/>
          <a:stretch>
            <a:fillRect/>
          </a:stretch>
        </p:blipFill>
        <p:spPr>
          <a:xfrm flipH="false" flipV="false" rot="0">
            <a:off x="316737" y="300653"/>
            <a:ext cx="2031609" cy="1837093"/>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872836" y="521623"/>
            <a:ext cx="6548270" cy="3703964"/>
            <a:chOff x="0" y="0"/>
            <a:chExt cx="8731027" cy="4938619"/>
          </a:xfrm>
        </p:grpSpPr>
        <p:sp>
          <p:nvSpPr>
            <p:cNvPr name="TextBox 5" id="5"/>
            <p:cNvSpPr txBox="true"/>
            <p:nvPr/>
          </p:nvSpPr>
          <p:spPr>
            <a:xfrm rot="0">
              <a:off x="0" y="412127"/>
              <a:ext cx="8731027" cy="4526492"/>
            </a:xfrm>
            <a:prstGeom prst="rect">
              <a:avLst/>
            </a:prstGeom>
          </p:spPr>
          <p:txBody>
            <a:bodyPr anchor="t" rtlCol="false" tIns="0" lIns="0" bIns="0" rIns="0">
              <a:spAutoFit/>
            </a:bodyPr>
            <a:lstStyle/>
            <a:p>
              <a:pPr>
                <a:lnSpc>
                  <a:spcPts val="8800"/>
                </a:lnSpc>
              </a:pPr>
              <a:r>
                <a:rPr lang="en-US" spc="-400" sz="8000">
                  <a:solidFill>
                    <a:srgbClr val="000000"/>
                  </a:solidFill>
                  <a:latin typeface="DM Sans Bold"/>
                </a:rPr>
                <a:t>RESULTADOS</a:t>
              </a:r>
            </a:p>
            <a:p>
              <a:pPr>
                <a:lnSpc>
                  <a:spcPts val="8800"/>
                </a:lnSpc>
              </a:pPr>
              <a:r>
                <a:rPr lang="en-US" spc="-400" sz="8000">
                  <a:solidFill>
                    <a:srgbClr val="000000"/>
                  </a:solidFill>
                  <a:latin typeface="DM Sans Bold"/>
                </a:rPr>
                <a:t>ESPERADOS</a:t>
              </a:r>
            </a:p>
            <a:p>
              <a:pPr>
                <a:lnSpc>
                  <a:spcPts val="8800"/>
                </a:lnSpc>
              </a:pPr>
            </a:p>
          </p:txBody>
        </p:sp>
        <p:sp>
          <p:nvSpPr>
            <p:cNvPr name="TextBox 6" id="6"/>
            <p:cNvSpPr txBox="true"/>
            <p:nvPr/>
          </p:nvSpPr>
          <p:spPr>
            <a:xfrm rot="0">
              <a:off x="0" y="-28575"/>
              <a:ext cx="8731027" cy="364700"/>
            </a:xfrm>
            <a:prstGeom prst="rect">
              <a:avLst/>
            </a:prstGeom>
          </p:spPr>
          <p:txBody>
            <a:bodyPr anchor="t" rtlCol="false" tIns="0" lIns="0" bIns="0" rIns="0">
              <a:spAutoFit/>
            </a:bodyPr>
            <a:lstStyle/>
            <a:p>
              <a:pPr algn="just">
                <a:lnSpc>
                  <a:spcPts val="2380"/>
                </a:lnSpc>
              </a:pPr>
              <a:r>
                <a:rPr lang="en-US" spc="85" sz="1700">
                  <a:solidFill>
                    <a:srgbClr val="FF66C4"/>
                  </a:solidFill>
                  <a:latin typeface="DM Sans Bold"/>
                </a:rPr>
                <a:t>DESARROLLO</a:t>
              </a:r>
            </a:p>
          </p:txBody>
        </p:sp>
      </p:grpSp>
      <p:sp>
        <p:nvSpPr>
          <p:cNvPr name="TextBox 7" id="7"/>
          <p:cNvSpPr txBox="true"/>
          <p:nvPr/>
        </p:nvSpPr>
        <p:spPr>
          <a:xfrm rot="0">
            <a:off x="872836" y="3337585"/>
            <a:ext cx="15214169" cy="5054227"/>
          </a:xfrm>
          <a:prstGeom prst="rect">
            <a:avLst/>
          </a:prstGeom>
        </p:spPr>
        <p:txBody>
          <a:bodyPr anchor="t" rtlCol="false" tIns="0" lIns="0" bIns="0" rIns="0">
            <a:spAutoFit/>
          </a:bodyPr>
          <a:lstStyle/>
          <a:p>
            <a:pPr>
              <a:lnSpc>
                <a:spcPts val="5024"/>
              </a:lnSpc>
            </a:pPr>
            <a:r>
              <a:rPr lang="en-US" sz="3588">
                <a:solidFill>
                  <a:srgbClr val="000000"/>
                </a:solidFill>
                <a:latin typeface="DM Sans"/>
              </a:rPr>
              <a:t>Como resultado de este proyecto se espera tener una buena aceptación por parte de los psicólogos que usen el programa. Que el diagnóstico dado por la aplicación tenga una muy buena aproximación al resultado dado por un psicólogo. En relación al código y performance, dependerá del computador usado, aun así, será limitado a una cierta cantidad de palabras para no exagerar el consumo de recursos del computador y así pueda tener un excelente funcionamiento. </a:t>
            </a:r>
          </a:p>
          <a:p>
            <a:pPr>
              <a:lnSpc>
                <a:spcPts val="5024"/>
              </a:lnSpc>
            </a:pPr>
          </a:p>
        </p:txBody>
      </p:sp>
      <p:pic>
        <p:nvPicPr>
          <p:cNvPr name="Picture 8" id="8"/>
          <p:cNvPicPr>
            <a:picLocks noChangeAspect="true"/>
          </p:cNvPicPr>
          <p:nvPr/>
        </p:nvPicPr>
        <p:blipFill>
          <a:blip r:embed="rId2"/>
          <a:srcRect l="0" t="0" r="0" b="0"/>
          <a:stretch>
            <a:fillRect/>
          </a:stretch>
        </p:blipFill>
        <p:spPr>
          <a:xfrm flipH="false" flipV="false" rot="0">
            <a:off x="15955055" y="266017"/>
            <a:ext cx="2031609" cy="1837093"/>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872836" y="521623"/>
            <a:ext cx="13411553" cy="2589539"/>
            <a:chOff x="0" y="0"/>
            <a:chExt cx="17882070" cy="3452719"/>
          </a:xfrm>
        </p:grpSpPr>
        <p:sp>
          <p:nvSpPr>
            <p:cNvPr name="TextBox 5" id="5"/>
            <p:cNvSpPr txBox="true"/>
            <p:nvPr/>
          </p:nvSpPr>
          <p:spPr>
            <a:xfrm rot="0">
              <a:off x="0" y="412127"/>
              <a:ext cx="17882070" cy="3040592"/>
            </a:xfrm>
            <a:prstGeom prst="rect">
              <a:avLst/>
            </a:prstGeom>
          </p:spPr>
          <p:txBody>
            <a:bodyPr anchor="t" rtlCol="false" tIns="0" lIns="0" bIns="0" rIns="0">
              <a:spAutoFit/>
            </a:bodyPr>
            <a:lstStyle/>
            <a:p>
              <a:pPr>
                <a:lnSpc>
                  <a:spcPts val="8800"/>
                </a:lnSpc>
              </a:pPr>
              <a:r>
                <a:rPr lang="en-US" spc="-400" sz="8000">
                  <a:solidFill>
                    <a:srgbClr val="000000"/>
                  </a:solidFill>
                  <a:latin typeface="DM Sans Bold"/>
                </a:rPr>
                <a:t> Metodología (Marco de trabajo 5W+2H)</a:t>
              </a:r>
            </a:p>
          </p:txBody>
        </p:sp>
        <p:sp>
          <p:nvSpPr>
            <p:cNvPr name="TextBox 6" id="6"/>
            <p:cNvSpPr txBox="true"/>
            <p:nvPr/>
          </p:nvSpPr>
          <p:spPr>
            <a:xfrm rot="0">
              <a:off x="0" y="-28575"/>
              <a:ext cx="17882070" cy="364700"/>
            </a:xfrm>
            <a:prstGeom prst="rect">
              <a:avLst/>
            </a:prstGeom>
          </p:spPr>
          <p:txBody>
            <a:bodyPr anchor="t" rtlCol="false" tIns="0" lIns="0" bIns="0" rIns="0">
              <a:spAutoFit/>
            </a:bodyPr>
            <a:lstStyle/>
            <a:p>
              <a:pPr algn="just">
                <a:lnSpc>
                  <a:spcPts val="2380"/>
                </a:lnSpc>
              </a:pPr>
              <a:r>
                <a:rPr lang="en-US" spc="85" sz="1700">
                  <a:solidFill>
                    <a:srgbClr val="FF66C4"/>
                  </a:solidFill>
                  <a:latin typeface="DM Sans Bold"/>
                </a:rPr>
                <a:t>DESARROLLO</a:t>
              </a:r>
            </a:p>
          </p:txBody>
        </p:sp>
      </p:grpSp>
      <p:sp>
        <p:nvSpPr>
          <p:cNvPr name="TextBox 7" id="7"/>
          <p:cNvSpPr txBox="true"/>
          <p:nvPr/>
        </p:nvSpPr>
        <p:spPr>
          <a:xfrm rot="0">
            <a:off x="591426" y="3440914"/>
            <a:ext cx="16761925" cy="6692548"/>
          </a:xfrm>
          <a:prstGeom prst="rect">
            <a:avLst/>
          </a:prstGeom>
        </p:spPr>
        <p:txBody>
          <a:bodyPr anchor="t" rtlCol="false" tIns="0" lIns="0" bIns="0" rIns="0">
            <a:spAutoFit/>
          </a:bodyPr>
          <a:lstStyle/>
          <a:p>
            <a:pPr>
              <a:lnSpc>
                <a:spcPts val="3344"/>
              </a:lnSpc>
            </a:pPr>
            <a:r>
              <a:rPr lang="en-US" sz="2388">
                <a:solidFill>
                  <a:srgbClr val="000000"/>
                </a:solidFill>
                <a:latin typeface="DM Sans Bold"/>
              </a:rPr>
              <a:t>WHAT - QUÉ:</a:t>
            </a:r>
            <a:r>
              <a:rPr lang="en-US" sz="2388">
                <a:solidFill>
                  <a:srgbClr val="000000"/>
                </a:solidFill>
                <a:latin typeface="DM Sans"/>
              </a:rPr>
              <a:t> Desarrollar un programa de consola el cual lee textos, analiza y da respuesta sobre un posible problema utilizando el lenguaje C agilizando el diagnóstico al psicólogo.</a:t>
            </a:r>
          </a:p>
          <a:p>
            <a:pPr>
              <a:lnSpc>
                <a:spcPts val="3344"/>
              </a:lnSpc>
            </a:pPr>
            <a:r>
              <a:rPr lang="en-US" sz="2388">
                <a:solidFill>
                  <a:srgbClr val="000000"/>
                </a:solidFill>
                <a:latin typeface="DM Sans Bold"/>
              </a:rPr>
              <a:t>WHY - POR QUÉ:</a:t>
            </a:r>
            <a:r>
              <a:rPr lang="en-US" sz="2388">
                <a:solidFill>
                  <a:srgbClr val="000000"/>
                </a:solidFill>
                <a:latin typeface="DM Sans"/>
              </a:rPr>
              <a:t> Agilizar al psicólogo profesional a saber en qué nivel de depresión se encuentra el individuo analizado de acorde a como se expresa y ve el mundo, así poder dar un diagnóstico más rápido. </a:t>
            </a:r>
          </a:p>
          <a:p>
            <a:pPr>
              <a:lnSpc>
                <a:spcPts val="3344"/>
              </a:lnSpc>
            </a:pPr>
            <a:r>
              <a:rPr lang="en-US" sz="2388">
                <a:solidFill>
                  <a:srgbClr val="000000"/>
                </a:solidFill>
                <a:latin typeface="DM Sans Bold"/>
              </a:rPr>
              <a:t>WHEN - CUÁNDO:</a:t>
            </a:r>
            <a:r>
              <a:rPr lang="en-US" sz="2388">
                <a:solidFill>
                  <a:srgbClr val="000000"/>
                </a:solidFill>
                <a:latin typeface="DM Sans"/>
              </a:rPr>
              <a:t> El estudio de caso inició el lunes 29 de noviembre de 2021 con el perfil de proyecto y la entrega final será el día 2 de febrero de 2022, siendo el fin del primer semestre de la carrera de Software.</a:t>
            </a:r>
          </a:p>
          <a:p>
            <a:pPr>
              <a:lnSpc>
                <a:spcPts val="3344"/>
              </a:lnSpc>
            </a:pPr>
            <a:r>
              <a:rPr lang="en-US" sz="2388">
                <a:solidFill>
                  <a:srgbClr val="000000"/>
                </a:solidFill>
                <a:latin typeface="DM Sans Bold"/>
              </a:rPr>
              <a:t>WHERE - DÓNDE:</a:t>
            </a:r>
            <a:r>
              <a:rPr lang="en-US" sz="2388">
                <a:solidFill>
                  <a:srgbClr val="000000"/>
                </a:solidFill>
                <a:latin typeface="DM Sans"/>
              </a:rPr>
              <a:t> Los integrantes de este grupo realizarán sus aportaciones al proyecto desde sus domicilios. Las reuniones se realizan vía online por Google Meets.</a:t>
            </a:r>
          </a:p>
          <a:p>
            <a:pPr>
              <a:lnSpc>
                <a:spcPts val="3344"/>
              </a:lnSpc>
            </a:pPr>
            <a:r>
              <a:rPr lang="en-US" sz="2388">
                <a:solidFill>
                  <a:srgbClr val="000000"/>
                </a:solidFill>
                <a:latin typeface="DM Sans Bold"/>
              </a:rPr>
              <a:t>WHO - QUIÉN:</a:t>
            </a:r>
            <a:r>
              <a:rPr lang="en-US" sz="2388">
                <a:solidFill>
                  <a:srgbClr val="000000"/>
                </a:solidFill>
                <a:latin typeface="DM Sans"/>
              </a:rPr>
              <a:t> El proyecto será realizado por todos los integrantes que conforman este grupo con ayuda del ingeniero encargado para la corrección de cualquier problema.</a:t>
            </a:r>
          </a:p>
          <a:p>
            <a:pPr>
              <a:lnSpc>
                <a:spcPts val="3344"/>
              </a:lnSpc>
            </a:pPr>
            <a:r>
              <a:rPr lang="en-US" sz="2388">
                <a:solidFill>
                  <a:srgbClr val="000000"/>
                </a:solidFill>
                <a:latin typeface="DM Sans Bold"/>
              </a:rPr>
              <a:t>HOW - CÓMO:</a:t>
            </a:r>
            <a:r>
              <a:rPr lang="en-US" sz="2388">
                <a:solidFill>
                  <a:srgbClr val="000000"/>
                </a:solidFill>
                <a:latin typeface="DM Sans"/>
              </a:rPr>
              <a:t> Se utilizará la matriz de historia de usuario para realizar la especificación de requerimientos del lector de psicopatologías “Depresión”, además de los conocimientos aprendidos sobre el desarrollo del perfil del proyecto y los tipos de metodología a utilizar dentro del mismo.</a:t>
            </a:r>
          </a:p>
          <a:p>
            <a:pPr algn="just">
              <a:lnSpc>
                <a:spcPts val="3344"/>
              </a:lnSpc>
            </a:pPr>
            <a:r>
              <a:rPr lang="en-US" sz="2388">
                <a:solidFill>
                  <a:srgbClr val="000000"/>
                </a:solidFill>
                <a:latin typeface="DM Sans Bold"/>
              </a:rPr>
              <a:t>HOW MUCH - CUÁNTO:</a:t>
            </a:r>
            <a:r>
              <a:rPr lang="en-US" sz="2388">
                <a:solidFill>
                  <a:srgbClr val="000000"/>
                </a:solidFill>
                <a:latin typeface="DM Sans"/>
              </a:rPr>
              <a:t> Para el proyecto no se necesitará de recursos monetarios ya que, haremos uso de nuestros propios dispositivos para desarrollar el programa solicitado.</a:t>
            </a:r>
          </a:p>
          <a:p>
            <a:pPr>
              <a:lnSpc>
                <a:spcPts val="3344"/>
              </a:lnSpc>
            </a:pPr>
          </a:p>
        </p:txBody>
      </p:sp>
      <p:pic>
        <p:nvPicPr>
          <p:cNvPr name="Picture 8" id="8"/>
          <p:cNvPicPr>
            <a:picLocks noChangeAspect="true"/>
          </p:cNvPicPr>
          <p:nvPr/>
        </p:nvPicPr>
        <p:blipFill>
          <a:blip r:embed="rId2"/>
          <a:srcRect l="0" t="0" r="0" b="0"/>
          <a:stretch>
            <a:fillRect/>
          </a:stretch>
        </p:blipFill>
        <p:spPr>
          <a:xfrm flipH="false" flipV="false" rot="0">
            <a:off x="15955055" y="266017"/>
            <a:ext cx="2031609" cy="183709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DAE47Pi25Us</dc:identifier>
  <dcterms:modified xsi:type="dcterms:W3CDTF">2011-08-01T06:04:30Z</dcterms:modified>
  <cp:revision>1</cp:revision>
  <dc:title>PROYECT</dc:title>
</cp:coreProperties>
</file>